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FC27-6021-4DEA-BC9A-7D7186102FE1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8B73-E87F-4911-B7CC-CB4FD6F9C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FC27-6021-4DEA-BC9A-7D7186102FE1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8B73-E87F-4911-B7CC-CB4FD6F9C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FC27-6021-4DEA-BC9A-7D7186102FE1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8B73-E87F-4911-B7CC-CB4FD6F9C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FC27-6021-4DEA-BC9A-7D7186102FE1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8B73-E87F-4911-B7CC-CB4FD6F9C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FC27-6021-4DEA-BC9A-7D7186102FE1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8B73-E87F-4911-B7CC-CB4FD6F9C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FC27-6021-4DEA-BC9A-7D7186102FE1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8B73-E87F-4911-B7CC-CB4FD6F9C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FC27-6021-4DEA-BC9A-7D7186102FE1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8B73-E87F-4911-B7CC-CB4FD6F9C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FC27-6021-4DEA-BC9A-7D7186102FE1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8B73-E87F-4911-B7CC-CB4FD6F9C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FC27-6021-4DEA-BC9A-7D7186102FE1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8B73-E87F-4911-B7CC-CB4FD6F9C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FC27-6021-4DEA-BC9A-7D7186102FE1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8B73-E87F-4911-B7CC-CB4FD6F9C6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FC27-6021-4DEA-BC9A-7D7186102FE1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908B73-E87F-4911-B7CC-CB4FD6F9C6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CAEFC27-6021-4DEA-BC9A-7D7186102FE1}" type="datetimeFigureOut">
              <a:rPr lang="ru-RU" smtClean="0"/>
              <a:pPr/>
              <a:t>03.02.2017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908B73-E87F-4911-B7CC-CB4FD6F9C68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8012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400" b="1" dirty="0" smtClean="0"/>
              <a:t>Хроника Посланий Президента </a:t>
            </a:r>
            <a:r>
              <a:rPr lang="ru-RU" sz="2400" b="1" dirty="0" smtClean="0"/>
              <a:t>страны Назарбаева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Н. А. народу Казахстана</a:t>
            </a:r>
            <a:endParaRPr lang="ru-RU" sz="2400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2051720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139952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156176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2636912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rgbClr val="FFFF00"/>
                </a:solidFill>
              </a:rPr>
              <a:t>16 </a:t>
            </a:r>
            <a:r>
              <a:rPr lang="ru-RU" sz="2000" dirty="0">
                <a:solidFill>
                  <a:srgbClr val="FFFF00"/>
                </a:solidFill>
              </a:rPr>
              <a:t>октября 1997 год 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smtClean="0"/>
              <a:t>- «Процветание</a:t>
            </a:r>
            <a:r>
              <a:rPr lang="ru-RU" sz="2000" dirty="0"/>
              <a:t>, безопасность и улучшение благосостояния всех казахстанцев</a:t>
            </a:r>
            <a:r>
              <a:rPr lang="ru-RU" sz="2000" dirty="0" smtClean="0"/>
              <a:t>»</a:t>
            </a:r>
            <a:endParaRPr lang="ru-RU" sz="2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3573016"/>
            <a:ext cx="8496944" cy="10801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000" dirty="0"/>
          </a:p>
          <a:p>
            <a:pPr lvl="0"/>
            <a:r>
              <a:rPr lang="ru-RU" sz="2000" dirty="0" smtClean="0">
                <a:solidFill>
                  <a:srgbClr val="FFFF00"/>
                </a:solidFill>
              </a:rPr>
              <a:t>16 сентября 1998 год </a:t>
            </a:r>
            <a:r>
              <a:rPr lang="ru-RU" sz="2000" dirty="0" smtClean="0"/>
              <a:t>- «О положении в стране и основных направлениях</a:t>
            </a:r>
            <a:r>
              <a:rPr lang="ru-RU" sz="2000" dirty="0"/>
              <a:t> </a:t>
            </a:r>
            <a:r>
              <a:rPr lang="ru-RU" sz="2000" dirty="0" smtClean="0"/>
              <a:t>внутренней и внешней политики: демократизация общества, экономическая</a:t>
            </a:r>
            <a:r>
              <a:rPr lang="ru-RU" sz="2000" dirty="0"/>
              <a:t> </a:t>
            </a:r>
            <a:r>
              <a:rPr lang="ru-RU" sz="2000" dirty="0" smtClean="0"/>
              <a:t>и политическая реформа в новом столетии»</a:t>
            </a:r>
          </a:p>
          <a:p>
            <a:pPr lvl="0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4797152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 smtClean="0"/>
          </a:p>
          <a:p>
            <a:r>
              <a:rPr lang="ru-RU" sz="2000" dirty="0" smtClean="0">
                <a:solidFill>
                  <a:srgbClr val="FFFF00"/>
                </a:solidFill>
              </a:rPr>
              <a:t>16 сентября 1999 год - </a:t>
            </a:r>
            <a:r>
              <a:rPr lang="ru-RU" sz="2000" dirty="0" smtClean="0"/>
              <a:t>«</a:t>
            </a:r>
            <a:r>
              <a:rPr lang="ru-RU" sz="2000" dirty="0"/>
              <a:t>С</a:t>
            </a:r>
            <a:r>
              <a:rPr lang="ru-RU" sz="2000" dirty="0" smtClean="0"/>
              <a:t>табильность и безопасность страны в новом столетии»</a:t>
            </a:r>
          </a:p>
          <a:p>
            <a:pPr lvl="0"/>
            <a:endParaRPr lang="ru-RU" sz="20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5733256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 smtClean="0"/>
          </a:p>
          <a:p>
            <a:r>
              <a:rPr lang="ru-RU" sz="2000" dirty="0" smtClean="0">
                <a:solidFill>
                  <a:srgbClr val="FFFF00"/>
                </a:solidFill>
              </a:rPr>
              <a:t>16 октября 2000 год </a:t>
            </a:r>
            <a:r>
              <a:rPr lang="ru-RU" sz="2000" dirty="0" smtClean="0"/>
              <a:t>-  «Свободному, эффективному и безопасному обществу»</a:t>
            </a:r>
          </a:p>
          <a:p>
            <a:pPr lvl="0"/>
            <a:endParaRPr lang="ru-RU" sz="2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Приоритет №3. Макроэкономическая стабильность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Комплекс мер по оздоровлению банковского сектора. </a:t>
            </a:r>
          </a:p>
          <a:p>
            <a:r>
              <a:rPr lang="ru-RU" dirty="0" smtClean="0"/>
              <a:t>Анализ действующих государственных программ и перераспределение средств с неэффективных программ на программы обеспечивающие реализацию задач Третьей модернизации. </a:t>
            </a:r>
          </a:p>
          <a:p>
            <a:r>
              <a:rPr lang="ru-RU" dirty="0" smtClean="0"/>
              <a:t>Политика фискальной децентрализации.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Приоритет №4. Улучшение качества человеческого капитала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Образование станет центральным звеном экономического роста. </a:t>
            </a:r>
          </a:p>
          <a:p>
            <a:r>
              <a:rPr lang="ru-RU" dirty="0" smtClean="0"/>
              <a:t>Планомерная работа по внедрению трехъязычного обучения.</a:t>
            </a:r>
          </a:p>
          <a:p>
            <a:r>
              <a:rPr lang="ru-RU" dirty="0" smtClean="0"/>
              <a:t>В сфере соцобеспечения с 1 июля текущего года предусматривается повышение пенсии для </a:t>
            </a:r>
            <a:r>
              <a:rPr lang="ru-RU" dirty="0" smtClean="0">
                <a:solidFill>
                  <a:schemeClr val="accent1"/>
                </a:solidFill>
              </a:rPr>
              <a:t>более 2 </a:t>
            </a:r>
            <a:r>
              <a:rPr lang="ru-RU" dirty="0" err="1" smtClean="0">
                <a:solidFill>
                  <a:schemeClr val="accent1"/>
                </a:solidFill>
              </a:rPr>
              <a:t>млн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 smtClean="0"/>
              <a:t>граждан страны </a:t>
            </a:r>
            <a:r>
              <a:rPr lang="ru-RU" dirty="0" smtClean="0">
                <a:solidFill>
                  <a:schemeClr val="accent1"/>
                </a:solidFill>
              </a:rPr>
              <a:t>до 20%. </a:t>
            </a:r>
          </a:p>
          <a:p>
            <a:r>
              <a:rPr lang="ru-RU" dirty="0" smtClean="0"/>
              <a:t>Увеличение размеров единовременного пособия на рождение детей </a:t>
            </a:r>
            <a:r>
              <a:rPr lang="ru-RU" dirty="0" smtClean="0">
                <a:solidFill>
                  <a:schemeClr val="accent1"/>
                </a:solidFill>
              </a:rPr>
              <a:t>до 20% 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Будет пересмотрен уровень прожиточного минимума, с 1 января 2018 года будет поднят порог оказания адресной социальной помощи </a:t>
            </a:r>
            <a:r>
              <a:rPr lang="ru-RU" dirty="0" smtClean="0">
                <a:solidFill>
                  <a:schemeClr val="accent1"/>
                </a:solidFill>
              </a:rPr>
              <a:t>с 40 до 50% </a:t>
            </a:r>
            <a:r>
              <a:rPr lang="ru-RU" dirty="0" smtClean="0"/>
              <a:t>от </a:t>
            </a:r>
            <a:r>
              <a:rPr lang="ru-RU" dirty="0" err="1" smtClean="0"/>
              <a:t>велечины</a:t>
            </a:r>
            <a:r>
              <a:rPr lang="ru-RU" dirty="0" smtClean="0"/>
              <a:t> прожиточного минимума.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Приоритет №5. Институциональные преобразования, безопасность и борьба с коррупцией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«Государственная программа по противодействию религиозному экстремизму и терроризму на 2017-2020 годы».</a:t>
            </a:r>
          </a:p>
          <a:p>
            <a:r>
              <a:rPr lang="ru-RU" dirty="0" smtClean="0"/>
              <a:t>Правительству совместно с КНБ поручено принять меры по созданию </a:t>
            </a:r>
            <a:r>
              <a:rPr lang="ru-RU" b="1" dirty="0" smtClean="0"/>
              <a:t>«</a:t>
            </a:r>
            <a:r>
              <a:rPr lang="ru-RU" b="1" dirty="0" err="1" smtClean="0"/>
              <a:t>Киберщит</a:t>
            </a:r>
            <a:r>
              <a:rPr lang="ru-RU" b="1" dirty="0" smtClean="0"/>
              <a:t> Казахстана».</a:t>
            </a:r>
          </a:p>
          <a:p>
            <a:r>
              <a:rPr lang="ru-RU" dirty="0" smtClean="0"/>
              <a:t>Дальнейшая </a:t>
            </a:r>
            <a:r>
              <a:rPr lang="ru-RU" dirty="0" err="1" smtClean="0"/>
              <a:t>гуманизация</a:t>
            </a:r>
            <a:r>
              <a:rPr lang="ru-RU" dirty="0" smtClean="0"/>
              <a:t> административного и уголовного законодательства. 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1196752"/>
            <a:ext cx="8784976" cy="48245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i="1" dirty="0">
                <a:solidFill>
                  <a:srgbClr val="FFFF00"/>
                </a:solidFill>
              </a:rPr>
              <a:t>31 января 2017 г</a:t>
            </a:r>
            <a:r>
              <a:rPr lang="ru-RU" sz="4400" b="1" i="1" dirty="0" smtClean="0">
                <a:solidFill>
                  <a:srgbClr val="FFFF00"/>
                </a:solidFill>
              </a:rPr>
              <a:t>.</a:t>
            </a:r>
          </a:p>
          <a:p>
            <a:pPr lvl="0" algn="ctr"/>
            <a:r>
              <a:rPr lang="ru-RU" sz="4400" b="1" i="1" dirty="0" smtClean="0">
                <a:solidFill>
                  <a:srgbClr val="FFFF00"/>
                </a:solidFill>
              </a:rPr>
              <a:t> </a:t>
            </a:r>
            <a:r>
              <a:rPr lang="ru-RU" sz="4400" b="1" i="1" dirty="0" smtClean="0"/>
              <a:t> </a:t>
            </a:r>
            <a:r>
              <a:rPr lang="ru-RU" sz="4400" b="1" i="1" dirty="0"/>
              <a:t>«Третья модернизация Казахстана: глобальная конкурентоспособность»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8012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400" b="1" dirty="0" smtClean="0"/>
              <a:t>Хроника Посланий Президента </a:t>
            </a:r>
            <a:r>
              <a:rPr lang="ru-RU" sz="2400" b="1" dirty="0" smtClean="0"/>
              <a:t>страны Назарбаева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Н. А. народу Казахстана</a:t>
            </a:r>
            <a:endParaRPr lang="ru-RU" sz="2400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2051720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139952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156176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2636912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/>
          </a:p>
          <a:p>
            <a:r>
              <a:rPr lang="ru-RU" sz="2000" dirty="0" smtClean="0">
                <a:solidFill>
                  <a:srgbClr val="FFFF00"/>
                </a:solidFill>
              </a:rPr>
              <a:t>16 сентября 2001 год</a:t>
            </a:r>
            <a:r>
              <a:rPr lang="ru-RU" sz="2000" dirty="0" smtClean="0"/>
              <a:t> - «О положении в стране и об основных направлениях внутренней и внешней политики на 2002 год»</a:t>
            </a:r>
          </a:p>
          <a:p>
            <a:pPr lvl="0"/>
            <a:endParaRPr lang="ru-RU" sz="2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3573016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rgbClr val="FFFF00"/>
                </a:solidFill>
              </a:rPr>
              <a:t>16 апреля 2002 год</a:t>
            </a:r>
            <a:r>
              <a:rPr lang="ru-RU" sz="2000" dirty="0" smtClean="0">
                <a:solidFill>
                  <a:schemeClr val="bg1"/>
                </a:solidFill>
              </a:rPr>
              <a:t> - </a:t>
            </a:r>
            <a:r>
              <a:rPr lang="ru-RU" sz="2000" dirty="0" smtClean="0"/>
              <a:t>«Об основных направлениях внутренней и внешней политики на 2003 год» </a:t>
            </a:r>
            <a:endParaRPr lang="ru-RU" sz="20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4437112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/>
          </a:p>
          <a:p>
            <a:pPr algn="just"/>
            <a:r>
              <a:rPr lang="ru-RU" sz="2000" dirty="0" smtClean="0">
                <a:solidFill>
                  <a:srgbClr val="FFFF00"/>
                </a:solidFill>
              </a:rPr>
              <a:t>16 апреля 2003 год </a:t>
            </a:r>
            <a:r>
              <a:rPr lang="ru-RU" sz="2000" dirty="0" smtClean="0"/>
              <a:t>- «Основные направления внутренней и внешней политики на 2004 год»</a:t>
            </a:r>
          </a:p>
          <a:p>
            <a:pPr lvl="0"/>
            <a:endParaRPr lang="ru-RU" sz="2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5301208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>
              <a:solidFill>
                <a:srgbClr val="FFFF00"/>
              </a:solidFill>
            </a:endParaRPr>
          </a:p>
          <a:p>
            <a:r>
              <a:rPr lang="ru-RU" sz="2000" dirty="0" smtClean="0">
                <a:solidFill>
                  <a:srgbClr val="FFFF00"/>
                </a:solidFill>
              </a:rPr>
              <a:t>19 марта 2004 год </a:t>
            </a:r>
            <a:r>
              <a:rPr lang="ru-RU" sz="2000" dirty="0" smtClean="0"/>
              <a:t>– «К конкурентоспособному </a:t>
            </a:r>
            <a:r>
              <a:rPr lang="ru-RU" sz="2000" dirty="0"/>
              <a:t>К</a:t>
            </a:r>
            <a:r>
              <a:rPr lang="ru-RU" sz="2000" dirty="0" smtClean="0"/>
              <a:t>азахстану, конкурентоспособной экономике,  конкурентоспособной нации  </a:t>
            </a:r>
          </a:p>
          <a:p>
            <a:pPr lvl="0"/>
            <a:endParaRPr lang="ru-RU" sz="2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1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8012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400" b="1" dirty="0" smtClean="0"/>
              <a:t>Хроника Посланий Президента </a:t>
            </a:r>
            <a:r>
              <a:rPr lang="ru-RU" sz="2400" b="1" dirty="0" smtClean="0"/>
              <a:t>страны Назарбаева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Н. А. народу Казахстана</a:t>
            </a:r>
            <a:endParaRPr lang="ru-RU" sz="2400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2051720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139952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156176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2636912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 smtClean="0"/>
          </a:p>
          <a:p>
            <a:r>
              <a:rPr lang="ru-RU" sz="2000" dirty="0" smtClean="0">
                <a:solidFill>
                  <a:srgbClr val="FFFF00"/>
                </a:solidFill>
              </a:rPr>
              <a:t>16 </a:t>
            </a:r>
            <a:r>
              <a:rPr lang="ru-RU" sz="2000" dirty="0">
                <a:solidFill>
                  <a:srgbClr val="FFFF00"/>
                </a:solidFill>
              </a:rPr>
              <a:t>февраля 2005 г</a:t>
            </a:r>
            <a:r>
              <a:rPr lang="ru-RU" sz="2000" dirty="0" smtClean="0">
                <a:solidFill>
                  <a:srgbClr val="FFFF00"/>
                </a:solidFill>
              </a:rPr>
              <a:t>. </a:t>
            </a:r>
            <a:r>
              <a:rPr lang="ru-RU" sz="2000" dirty="0" smtClean="0"/>
              <a:t>- </a:t>
            </a:r>
            <a:r>
              <a:rPr lang="ru-RU" sz="2000" dirty="0"/>
              <a:t>«Казахстан на пути ускоренной экономической, социальной и политической модернизации»</a:t>
            </a:r>
          </a:p>
          <a:p>
            <a:pPr lvl="0"/>
            <a:endParaRPr lang="ru-RU" sz="2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3573016"/>
            <a:ext cx="8496944" cy="10801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rgbClr val="FFFF00"/>
                </a:solidFill>
              </a:rPr>
              <a:t>1 марта 2006 год </a:t>
            </a:r>
            <a:r>
              <a:rPr lang="ru-RU" sz="2000" dirty="0" smtClean="0"/>
              <a:t>- «Стратегия вхождения Казахстана в число 50-ти наиболее конкурентоспособных стран мира Казахстан на пороге нового рывка вперед в своем развитии»</a:t>
            </a:r>
            <a:endParaRPr lang="ru-RU" sz="20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4725144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FFFF00"/>
                </a:solidFill>
              </a:rPr>
              <a:t>28 февраля 2007 </a:t>
            </a:r>
            <a:r>
              <a:rPr lang="ru-RU" sz="2000" dirty="0" smtClean="0">
                <a:solidFill>
                  <a:srgbClr val="FFFF00"/>
                </a:solidFill>
              </a:rPr>
              <a:t>год </a:t>
            </a:r>
            <a:r>
              <a:rPr lang="ru-RU" sz="2000" dirty="0" smtClean="0"/>
              <a:t>- </a:t>
            </a:r>
            <a:r>
              <a:rPr lang="ru-RU" sz="2000" dirty="0"/>
              <a:t>«Новый Казахстан в новом мире»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5589240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/>
              <a:t> </a:t>
            </a:r>
          </a:p>
          <a:p>
            <a:r>
              <a:rPr lang="ru-RU" sz="2000" dirty="0">
                <a:solidFill>
                  <a:srgbClr val="FFFF00"/>
                </a:solidFill>
              </a:rPr>
              <a:t>6 февраля 2008 год </a:t>
            </a:r>
            <a:r>
              <a:rPr lang="ru-RU" sz="2000" dirty="0" smtClean="0"/>
              <a:t>- «</a:t>
            </a:r>
            <a:r>
              <a:rPr lang="ru-RU" sz="2000" dirty="0"/>
              <a:t>Повышение благосостояния граждан Казахстана - главная цель государственной политики»</a:t>
            </a:r>
          </a:p>
          <a:p>
            <a:pPr lvl="0"/>
            <a:endParaRPr lang="ru-RU" sz="2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1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8012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400" b="1" dirty="0" smtClean="0"/>
              <a:t>Хроника Посланий </a:t>
            </a:r>
            <a:r>
              <a:rPr lang="ru-RU" sz="2400" b="1" dirty="0" smtClean="0"/>
              <a:t>Президента страны </a:t>
            </a:r>
            <a:r>
              <a:rPr lang="ru-RU" sz="2400" b="1" dirty="0" smtClean="0"/>
              <a:t>Назарбаева </a:t>
            </a:r>
            <a:br>
              <a:rPr lang="ru-RU" sz="2400" b="1" dirty="0" smtClean="0"/>
            </a:br>
            <a:r>
              <a:rPr lang="ru-RU" sz="2400" b="1" dirty="0" smtClean="0"/>
              <a:t>Н</a:t>
            </a:r>
            <a:r>
              <a:rPr lang="ru-RU" sz="2400" b="1" dirty="0" smtClean="0"/>
              <a:t>. А. народу Казахстана</a:t>
            </a:r>
            <a:endParaRPr lang="ru-RU" sz="2400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2051720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139952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156176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2636912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/>
              <a:t> </a:t>
            </a:r>
            <a:r>
              <a:rPr lang="ru-RU" sz="2000" dirty="0">
                <a:solidFill>
                  <a:srgbClr val="FFFF00"/>
                </a:solidFill>
              </a:rPr>
              <a:t>6 марта 2009 год </a:t>
            </a:r>
            <a:r>
              <a:rPr lang="ru-RU" sz="2000" dirty="0" smtClean="0">
                <a:solidFill>
                  <a:srgbClr val="FFFF00"/>
                </a:solidFill>
              </a:rPr>
              <a:t>- </a:t>
            </a:r>
            <a:r>
              <a:rPr lang="ru-RU" sz="2000" dirty="0" smtClean="0"/>
              <a:t>«</a:t>
            </a:r>
            <a:r>
              <a:rPr lang="ru-RU" sz="2000" dirty="0"/>
              <a:t>Через кризис к обновлению и развитию» </a:t>
            </a:r>
          </a:p>
          <a:p>
            <a:pPr lvl="0"/>
            <a:endParaRPr lang="ru-RU" sz="2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3573016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b="1" dirty="0"/>
              <a:t> </a:t>
            </a:r>
            <a:endParaRPr lang="ru-RU" sz="2000" b="1" dirty="0" smtClean="0"/>
          </a:p>
          <a:p>
            <a:pPr lvl="0"/>
            <a:r>
              <a:rPr lang="ru-RU" sz="2000" dirty="0" smtClean="0">
                <a:solidFill>
                  <a:srgbClr val="FFFF00"/>
                </a:solidFill>
              </a:rPr>
              <a:t>29 </a:t>
            </a:r>
            <a:r>
              <a:rPr lang="ru-RU" sz="2000" dirty="0">
                <a:solidFill>
                  <a:srgbClr val="FFFF00"/>
                </a:solidFill>
              </a:rPr>
              <a:t>января 2010 года </a:t>
            </a:r>
            <a:r>
              <a:rPr lang="ru-RU" sz="2000" dirty="0" smtClean="0"/>
              <a:t>- «</a:t>
            </a:r>
            <a:r>
              <a:rPr lang="ru-RU" sz="2000" dirty="0"/>
              <a:t>Новое десятилетие – Новый экономический подъем </a:t>
            </a:r>
            <a:r>
              <a:rPr lang="ru-RU" sz="2000" dirty="0" smtClean="0"/>
              <a:t>– Новые </a:t>
            </a:r>
            <a:r>
              <a:rPr lang="ru-RU" sz="2000" dirty="0"/>
              <a:t>возможности Казахстана»</a:t>
            </a:r>
          </a:p>
          <a:p>
            <a:pPr lvl="0"/>
            <a:endParaRPr lang="ru-RU" sz="20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4509120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>
                <a:solidFill>
                  <a:srgbClr val="FFFF00"/>
                </a:solidFill>
              </a:rPr>
              <a:t>28 января 2011 год </a:t>
            </a:r>
            <a:r>
              <a:rPr lang="ru-RU" sz="2000" dirty="0" smtClean="0"/>
              <a:t>- «</a:t>
            </a:r>
            <a:r>
              <a:rPr lang="ru-RU" sz="2000" dirty="0"/>
              <a:t>Построим будущее вместе»</a:t>
            </a:r>
          </a:p>
          <a:p>
            <a:endParaRPr lang="ru-RU" sz="2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5445224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dirty="0" smtClean="0"/>
          </a:p>
          <a:p>
            <a:r>
              <a:rPr lang="ru-RU" sz="2000" dirty="0" smtClean="0">
                <a:solidFill>
                  <a:srgbClr val="FFFF00"/>
                </a:solidFill>
              </a:rPr>
              <a:t>27 января 2012 года </a:t>
            </a:r>
            <a:r>
              <a:rPr lang="ru-RU" sz="2000" dirty="0" smtClean="0"/>
              <a:t>- «Новое десятилетие – новый экономический подъем – новые возможности </a:t>
            </a:r>
            <a:r>
              <a:rPr lang="ru-RU" sz="2000" dirty="0"/>
              <a:t>К</a:t>
            </a:r>
            <a:r>
              <a:rPr lang="ru-RU" sz="2000" dirty="0" smtClean="0"/>
              <a:t>азахстана» </a:t>
            </a:r>
          </a:p>
          <a:p>
            <a:pPr lvl="0"/>
            <a:endParaRPr lang="ru-RU" sz="2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1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8012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400" b="1" dirty="0" smtClean="0"/>
              <a:t>Хроника Посланий Президента </a:t>
            </a:r>
            <a:r>
              <a:rPr lang="ru-RU" sz="2400" b="1" dirty="0" smtClean="0"/>
              <a:t>страны Назарбаева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Н. А. народу Казахстана</a:t>
            </a:r>
            <a:endParaRPr lang="ru-RU" sz="2400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2051720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139952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156176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2636912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ru-RU" sz="2000" dirty="0" smtClean="0"/>
          </a:p>
          <a:p>
            <a:pPr lvl="0"/>
            <a:r>
              <a:rPr lang="ru-RU" sz="2000" dirty="0" smtClean="0">
                <a:solidFill>
                  <a:srgbClr val="FFFF00"/>
                </a:solidFill>
              </a:rPr>
              <a:t>14 декабря 2012 года </a:t>
            </a:r>
            <a:r>
              <a:rPr lang="ru-RU" sz="2000" dirty="0" smtClean="0"/>
              <a:t>- Стратегия «Казахстан-2050» новый политический курс состоявшегося государства.</a:t>
            </a:r>
          </a:p>
          <a:p>
            <a:pPr lvl="0"/>
            <a:endParaRPr lang="ru-RU" sz="2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3573016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>
                <a:solidFill>
                  <a:srgbClr val="FFFF00"/>
                </a:solidFill>
              </a:rPr>
              <a:t>17 января 2014 г</a:t>
            </a:r>
            <a:r>
              <a:rPr lang="ru-RU" sz="2000" dirty="0" smtClean="0">
                <a:solidFill>
                  <a:srgbClr val="FFFF00"/>
                </a:solidFill>
              </a:rPr>
              <a:t>. </a:t>
            </a:r>
            <a:r>
              <a:rPr lang="ru-RU" sz="2000" dirty="0" smtClean="0"/>
              <a:t>- </a:t>
            </a:r>
            <a:r>
              <a:rPr lang="ru-RU" sz="2000" dirty="0"/>
              <a:t>«Казахстанский путь – 2050: Единая цель, единые интересы, единое будущее»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4509120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rgbClr val="FFFF00"/>
                </a:solidFill>
              </a:rPr>
              <a:t>11 ноября 2014 г. </a:t>
            </a:r>
            <a:r>
              <a:rPr lang="ru-RU" sz="2000" dirty="0" smtClean="0"/>
              <a:t>– </a:t>
            </a:r>
            <a:r>
              <a:rPr lang="ru-RU" sz="2000" dirty="0" err="1" smtClean="0"/>
              <a:t>«Нұрлы </a:t>
            </a:r>
            <a:r>
              <a:rPr lang="ru-RU" sz="2000" dirty="0" smtClean="0"/>
              <a:t>жол – путь в будущее» </a:t>
            </a:r>
            <a:endParaRPr lang="ru-RU" sz="2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5445224"/>
            <a:ext cx="8496944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rgbClr val="FFFF00"/>
                </a:solidFill>
              </a:rPr>
              <a:t>30 ноября 2015 г. </a:t>
            </a:r>
            <a:r>
              <a:rPr lang="ru-RU" sz="2000" dirty="0" smtClean="0"/>
              <a:t>- «</a:t>
            </a:r>
            <a:r>
              <a:rPr lang="ru-RU" sz="2000" dirty="0"/>
              <a:t>К</a:t>
            </a:r>
            <a:r>
              <a:rPr lang="ru-RU" sz="2000" dirty="0" smtClean="0"/>
              <a:t>азахстан в новой глобальной реальности: рост, реформы, развитие» </a:t>
            </a:r>
            <a:endParaRPr lang="ru-RU" sz="2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1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8012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400" b="1" dirty="0" smtClean="0"/>
              <a:t>Хроника Посланий Президента страны Назарбаева </a:t>
            </a:r>
            <a:br>
              <a:rPr lang="ru-RU" sz="2400" b="1" dirty="0" smtClean="0"/>
            </a:br>
            <a:r>
              <a:rPr lang="ru-RU" sz="2400" b="1" dirty="0" smtClean="0"/>
              <a:t>Н. А. народу Казахстана</a:t>
            </a:r>
            <a:endParaRPr lang="ru-RU" sz="24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2051720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139952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156176" y="1556792"/>
            <a:ext cx="504056" cy="9361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2924944"/>
            <a:ext cx="8784976" cy="12961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>
                <a:solidFill>
                  <a:srgbClr val="FFFF00"/>
                </a:solidFill>
              </a:rPr>
              <a:t>31 января 2017 г</a:t>
            </a:r>
            <a:r>
              <a:rPr lang="ru-RU" sz="2400" dirty="0" smtClean="0">
                <a:solidFill>
                  <a:srgbClr val="FFFF00"/>
                </a:solidFill>
              </a:rPr>
              <a:t>. </a:t>
            </a:r>
            <a:r>
              <a:rPr lang="ru-RU" sz="2400" dirty="0" smtClean="0"/>
              <a:t>- </a:t>
            </a:r>
            <a:r>
              <a:rPr lang="ru-RU" sz="2400" dirty="0"/>
              <a:t>«Третья модернизация Казахстана: глобальная конкурентоспособность»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+mn-lt"/>
              </a:rPr>
              <a:t>5 основных приоритетов развития:</a:t>
            </a:r>
            <a:endParaRPr lang="ru-RU" b="1" dirty="0">
              <a:latin typeface="+mn-lt"/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251520" y="1628800"/>
            <a:ext cx="8640960" cy="864096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1"/>
                </a:solidFill>
              </a:rPr>
              <a:t>У</a:t>
            </a:r>
            <a:r>
              <a:rPr lang="ru-RU" dirty="0" smtClean="0">
                <a:solidFill>
                  <a:schemeClr val="accent1"/>
                </a:solidFill>
              </a:rPr>
              <a:t>скоренная </a:t>
            </a:r>
            <a:r>
              <a:rPr lang="ru-RU" dirty="0">
                <a:solidFill>
                  <a:schemeClr val="accent1"/>
                </a:solidFill>
              </a:rPr>
              <a:t>технологическая модернизация экономики</a:t>
            </a:r>
          </a:p>
        </p:txBody>
      </p:sp>
      <p:sp>
        <p:nvSpPr>
          <p:cNvPr id="5" name="Рамка 4"/>
          <p:cNvSpPr/>
          <p:nvPr/>
        </p:nvSpPr>
        <p:spPr>
          <a:xfrm>
            <a:off x="251520" y="2708920"/>
            <a:ext cx="8640960" cy="864096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accent1"/>
              </a:solidFill>
            </a:endParaRPr>
          </a:p>
          <a:p>
            <a:pPr algn="ctr"/>
            <a:r>
              <a:rPr lang="ru-RU" dirty="0" smtClean="0">
                <a:solidFill>
                  <a:schemeClr val="accent1"/>
                </a:solidFill>
              </a:rPr>
              <a:t>Кардинальное </a:t>
            </a:r>
            <a:r>
              <a:rPr lang="ru-RU" dirty="0">
                <a:solidFill>
                  <a:schemeClr val="accent1"/>
                </a:solidFill>
              </a:rPr>
              <a:t>улучшение и расширение </a:t>
            </a:r>
            <a:r>
              <a:rPr lang="ru-RU" dirty="0" err="1" smtClean="0">
                <a:solidFill>
                  <a:schemeClr val="accent1"/>
                </a:solidFill>
              </a:rPr>
              <a:t>бизнес-среды</a:t>
            </a:r>
            <a:endParaRPr lang="ru-RU" dirty="0">
              <a:solidFill>
                <a:schemeClr val="accent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251520" y="3789040"/>
            <a:ext cx="8640960" cy="864096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Макроэкономическая стабильность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251520" y="4797152"/>
            <a:ext cx="8640960" cy="864096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Улучшение </a:t>
            </a:r>
            <a:r>
              <a:rPr lang="ru-RU" dirty="0">
                <a:solidFill>
                  <a:schemeClr val="accent1"/>
                </a:solidFill>
              </a:rPr>
              <a:t>качества человеческого капитала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8" name="Рамка 7"/>
          <p:cNvSpPr/>
          <p:nvPr/>
        </p:nvSpPr>
        <p:spPr>
          <a:xfrm>
            <a:off x="251520" y="5805264"/>
            <a:ext cx="8640960" cy="864096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Институциональные </a:t>
            </a:r>
            <a:r>
              <a:rPr lang="ru-RU" dirty="0">
                <a:solidFill>
                  <a:schemeClr val="accent1"/>
                </a:solidFill>
              </a:rPr>
              <a:t>преобразования, безопасность и борьба с коррупцией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36815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r>
              <a:rPr lang="ru-RU" sz="3100" dirty="0" smtClean="0">
                <a:solidFill>
                  <a:schemeClr val="bg1"/>
                </a:solidFill>
              </a:rPr>
              <a:t>Приоритет  №1.  Ускоренная технологическая </a:t>
            </a:r>
            <a:br>
              <a:rPr lang="ru-RU" sz="3100" dirty="0" smtClean="0">
                <a:solidFill>
                  <a:schemeClr val="bg1"/>
                </a:solidFill>
              </a:rPr>
            </a:br>
            <a:r>
              <a:rPr lang="ru-RU" sz="3100" dirty="0" smtClean="0">
                <a:solidFill>
                  <a:schemeClr val="bg1"/>
                </a:solidFill>
              </a:rPr>
              <a:t>модернизация экономики</a:t>
            </a:r>
            <a:r>
              <a:rPr lang="ru-RU" sz="3600" dirty="0" smtClean="0">
                <a:solidFill>
                  <a:schemeClr val="accent1"/>
                </a:solidFill>
              </a:rPr>
              <a:t/>
            </a:r>
            <a:br>
              <a:rPr lang="ru-RU" sz="3600" dirty="0" smtClean="0">
                <a:solidFill>
                  <a:schemeClr val="accent1"/>
                </a:solidFill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077696"/>
          </a:xfrm>
        </p:spPr>
        <p:txBody>
          <a:bodyPr/>
          <a:lstStyle/>
          <a:p>
            <a:pPr lvl="0"/>
            <a:r>
              <a:rPr lang="ru-RU" dirty="0" smtClean="0"/>
              <a:t>Культивирование новых индустрий, которые создаются с применением цифровых технологий.</a:t>
            </a:r>
          </a:p>
          <a:p>
            <a:pPr lvl="0"/>
            <a:r>
              <a:rPr lang="ru-RU" dirty="0" smtClean="0"/>
              <a:t>Дальнейшее развитие базовых отраслей – строительство, логистика, АПК и другие.</a:t>
            </a:r>
          </a:p>
          <a:p>
            <a:pPr lvl="0"/>
            <a:r>
              <a:rPr lang="ru-RU" dirty="0" smtClean="0"/>
              <a:t>Модернизация рынка труда.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2413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Приоритет №2. Кардинальное улучшение и расширение </a:t>
            </a:r>
            <a:r>
              <a:rPr lang="ru-RU" sz="3200" dirty="0" err="1" smtClean="0">
                <a:solidFill>
                  <a:schemeClr val="bg1"/>
                </a:solidFill>
              </a:rPr>
              <a:t>бизнес-среды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Программа продуктивной занятости и развития массового предпринимательства.</a:t>
            </a:r>
          </a:p>
          <a:p>
            <a:r>
              <a:rPr lang="ru-RU" dirty="0" smtClean="0"/>
              <a:t>Достижение </a:t>
            </a:r>
            <a:r>
              <a:rPr lang="ru-RU" dirty="0" smtClean="0">
                <a:solidFill>
                  <a:schemeClr val="accent1"/>
                </a:solidFill>
              </a:rPr>
              <a:t>к 2050 году </a:t>
            </a:r>
            <a:r>
              <a:rPr lang="ru-RU" dirty="0" smtClean="0"/>
              <a:t>вклада малого и среднего бизнеса в ВВП страны не менее </a:t>
            </a:r>
            <a:r>
              <a:rPr lang="ru-RU" dirty="0" smtClean="0">
                <a:solidFill>
                  <a:schemeClr val="accent1"/>
                </a:solidFill>
              </a:rPr>
              <a:t>50%.</a:t>
            </a:r>
            <a:endParaRPr lang="ru-RU" dirty="0" smtClean="0"/>
          </a:p>
          <a:p>
            <a:r>
              <a:rPr lang="ru-RU" dirty="0" smtClean="0"/>
              <a:t>Снижение доли государства в экономике страны </a:t>
            </a:r>
            <a:r>
              <a:rPr lang="ru-RU" dirty="0" smtClean="0">
                <a:solidFill>
                  <a:schemeClr val="accent1"/>
                </a:solidFill>
              </a:rPr>
              <a:t>до 15% в ВВП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</TotalTime>
  <Words>643</Words>
  <Application>Microsoft Office PowerPoint</Application>
  <PresentationFormat>Экран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Хроника Посланий Президента страны Назарбаева  Н. А. народу Казахстана</vt:lpstr>
      <vt:lpstr>Хроника Посланий Президента страны Назарбаева  Н. А. народу Казахстана</vt:lpstr>
      <vt:lpstr>Хроника Посланий Президента страны Назарбаева  Н. А. народу Казахстана</vt:lpstr>
      <vt:lpstr>Хроника Посланий Президента страны Назарбаева  Н. А. народу Казахстана</vt:lpstr>
      <vt:lpstr>Хроника Посланий Президента страны Назарбаева  Н. А. народу Казахстана</vt:lpstr>
      <vt:lpstr>Хроника Посланий Президента страны Назарбаева  Н. А. народу Казахстана</vt:lpstr>
      <vt:lpstr>5 основных приоритетов развития:</vt:lpstr>
      <vt:lpstr>          Приоритет  №1.  Ускоренная технологическая  модернизация экономики </vt:lpstr>
      <vt:lpstr>Приоритет №2. Кардинальное улучшение и расширение бизнес-среды</vt:lpstr>
      <vt:lpstr>Приоритет №3. Макроэкономическая стабильность</vt:lpstr>
      <vt:lpstr>Приоритет №4. Улучшение качества человеческого капитала</vt:lpstr>
      <vt:lpstr>Приоритет №5. Институциональные преобразования, безопасность и борьба с коррупцией</vt:lpstr>
      <vt:lpstr>Слайд 13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DNA7 X86</cp:lastModifiedBy>
  <cp:revision>11</cp:revision>
  <dcterms:created xsi:type="dcterms:W3CDTF">2017-02-01T08:37:10Z</dcterms:created>
  <dcterms:modified xsi:type="dcterms:W3CDTF">2017-02-03T03:16:05Z</dcterms:modified>
</cp:coreProperties>
</file>