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98" r:id="rId11"/>
    <p:sldId id="266" r:id="rId12"/>
    <p:sldId id="269" r:id="rId13"/>
    <p:sldId id="270" r:id="rId14"/>
    <p:sldId id="271" r:id="rId15"/>
    <p:sldId id="276" r:id="rId16"/>
    <p:sldId id="277" r:id="rId17"/>
    <p:sldId id="278" r:id="rId18"/>
    <p:sldId id="279" r:id="rId19"/>
    <p:sldId id="280" r:id="rId20"/>
    <p:sldId id="289" r:id="rId21"/>
    <p:sldId id="281" r:id="rId22"/>
    <p:sldId id="285" r:id="rId23"/>
    <p:sldId id="282" r:id="rId24"/>
    <p:sldId id="287" r:id="rId25"/>
    <p:sldId id="288" r:id="rId26"/>
    <p:sldId id="286" r:id="rId27"/>
    <p:sldId id="283" r:id="rId28"/>
    <p:sldId id="291" r:id="rId29"/>
    <p:sldId id="292" r:id="rId30"/>
    <p:sldId id="284" r:id="rId31"/>
    <p:sldId id="290" r:id="rId32"/>
    <p:sldId id="272" r:id="rId33"/>
    <p:sldId id="273" r:id="rId34"/>
    <p:sldId id="293" r:id="rId35"/>
    <p:sldId id="295" r:id="rId36"/>
    <p:sldId id="294" r:id="rId37"/>
    <p:sldId id="296" r:id="rId38"/>
    <p:sldId id="297" r:id="rId39"/>
    <p:sldId id="274" r:id="rId40"/>
    <p:sldId id="275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E9EDAF-D95D-40EB-A69E-E5AB442B885B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BFB708-3DDA-4D01-B290-2F3522AE40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919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FB708-3DDA-4D01-B290-2F3522AE40E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902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80;&#1085;&#1092;&#1086;&#1088;&#1084;&#1072;&#1090;&#1080;&#1082;&#1080;291\&#1057;&#1073;&#1086;&#1088;&#1085;&#1080;&#1082;%20&#1076;&#1077;&#1090;&#1089;&#1082;&#1080;&#1093;%20&#1087;&#1077;&#1089;&#1077;&#1085;%20&#1085;&#1072;%20&#1072;&#1085;&#1075;&#1083;&#1080;&#1081;&#1089;&#1082;&#1086;&#1084;%20&#1103;&#1079;&#1099;&#1082;&#1077;.mp4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0435" y="1919734"/>
            <a:ext cx="797692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ИНТЕГРИРОВАННОЕ ОБУЧЕНИЕ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АНГЛИЙСКОМУ ЯЗЫКУ И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УЧЕБНЫМ ПРЕДМЕТАМ  ЕМЦ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1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844824"/>
            <a:ext cx="8456632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598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1322" y="216944"/>
            <a:ext cx="22092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Speaking</a:t>
            </a:r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924830"/>
            <a:ext cx="8208912" cy="586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44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94737"/>
            <a:ext cx="1914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Writing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02623"/>
            <a:ext cx="8933066" cy="595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56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2" t="17063" r="24925" b="6250"/>
          <a:stretch/>
        </p:blipFill>
        <p:spPr bwMode="auto">
          <a:xfrm>
            <a:off x="0" y="809328"/>
            <a:ext cx="9001156" cy="6048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159791"/>
            <a:ext cx="3650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Classroom expressions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7061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1" t="17063" r="26375" b="36706"/>
          <a:stretch/>
        </p:blipFill>
        <p:spPr bwMode="auto">
          <a:xfrm>
            <a:off x="0" y="857232"/>
            <a:ext cx="9144000" cy="6000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27784" y="313492"/>
            <a:ext cx="3650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Classroom expressions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164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643050"/>
            <a:ext cx="8458200" cy="1222375"/>
          </a:xfrm>
        </p:spPr>
        <p:txBody>
          <a:bodyPr>
            <a:noAutofit/>
          </a:bodyPr>
          <a:lstStyle/>
          <a:p>
            <a:pPr algn="ctr"/>
            <a:r>
              <a:rPr lang="en-US" sz="7200" dirty="0" err="1" smtClean="0">
                <a:solidFill>
                  <a:srgbClr val="FF0000"/>
                </a:solidFill>
              </a:rPr>
              <a:t>Phreses</a:t>
            </a:r>
            <a:r>
              <a:rPr lang="en-US" sz="7200" dirty="0" smtClean="0">
                <a:solidFill>
                  <a:srgbClr val="FF0000"/>
                </a:solidFill>
              </a:rPr>
              <a:t> for teacher in </a:t>
            </a:r>
            <a:r>
              <a:rPr lang="en-US" sz="7200" dirty="0" err="1" smtClean="0">
                <a:solidFill>
                  <a:srgbClr val="FF0000"/>
                </a:solidFill>
              </a:rPr>
              <a:t>english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382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Hello</a:t>
            </a:r>
            <a:r>
              <a:rPr lang="en-US" dirty="0" smtClean="0"/>
              <a:t> -  </a:t>
            </a:r>
            <a:r>
              <a:rPr lang="ru-RU" i="1" dirty="0" smtClean="0"/>
              <a:t>здравствуйте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857364"/>
            <a:ext cx="8401080" cy="161448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44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Who is on duty today?</a:t>
            </a:r>
            <a:r>
              <a:rPr lang="ru-RU" sz="4400" dirty="0" smtClean="0">
                <a:latin typeface="+mj-lt"/>
                <a:ea typeface="+mj-ea"/>
                <a:cs typeface="+mj-cs"/>
              </a:rPr>
              <a:t>-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</a:t>
            </a:r>
            <a:r>
              <a:rPr lang="ru-RU" sz="4400" i="1" dirty="0" smtClean="0">
                <a:latin typeface="+mj-lt"/>
                <a:ea typeface="+mj-ea"/>
                <a:cs typeface="+mj-cs"/>
              </a:rPr>
              <a:t>Какой </a:t>
            </a:r>
            <a:r>
              <a:rPr lang="ru-RU" sz="4400" i="1" dirty="0">
                <a:latin typeface="+mj-lt"/>
                <a:ea typeface="+mj-ea"/>
                <a:cs typeface="+mj-cs"/>
              </a:rPr>
              <a:t>сегодня день</a:t>
            </a:r>
            <a:r>
              <a:rPr lang="en-US" sz="4400" i="1" dirty="0" smtClean="0">
                <a:latin typeface="+mj-lt"/>
                <a:ea typeface="+mj-ea"/>
                <a:cs typeface="+mj-cs"/>
              </a:rPr>
              <a:t>?</a:t>
            </a:r>
            <a:endParaRPr lang="ru-RU" sz="4400" i="1" dirty="0" smtClean="0">
              <a:latin typeface="+mj-lt"/>
              <a:ea typeface="+mj-ea"/>
              <a:cs typeface="+mj-cs"/>
            </a:endParaRPr>
          </a:p>
          <a:p>
            <a:pPr>
              <a:buNone/>
            </a:pPr>
            <a:endParaRPr lang="en-US" sz="4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4400" dirty="0" smtClean="0">
                <a:solidFill>
                  <a:srgbClr val="FF0000"/>
                </a:solidFill>
              </a:rPr>
              <a:t>What </a:t>
            </a:r>
            <a:r>
              <a:rPr lang="en-US" sz="4400" dirty="0">
                <a:solidFill>
                  <a:srgbClr val="FF0000"/>
                </a:solidFill>
              </a:rPr>
              <a:t>is the day today</a:t>
            </a:r>
            <a:r>
              <a:rPr lang="en-US" sz="4400" dirty="0" smtClean="0"/>
              <a:t>?</a:t>
            </a:r>
            <a:r>
              <a:rPr lang="en-US" sz="4400" dirty="0"/>
              <a:t>-</a:t>
            </a:r>
            <a:r>
              <a:rPr lang="en-US" sz="4400" dirty="0" smtClean="0"/>
              <a:t> </a:t>
            </a:r>
            <a:r>
              <a:rPr lang="ru-RU" sz="4400" i="1" dirty="0"/>
              <a:t>Какое сегодня число</a:t>
            </a:r>
            <a:r>
              <a:rPr lang="en-US" sz="4400" i="1" dirty="0"/>
              <a:t>?</a:t>
            </a:r>
            <a:endParaRPr lang="ru-RU" sz="4400" i="1" dirty="0" smtClean="0">
              <a:latin typeface="+mj-lt"/>
              <a:ea typeface="+mj-ea"/>
              <a:cs typeface="+mj-cs"/>
            </a:endParaRPr>
          </a:p>
          <a:p>
            <a:pPr>
              <a:buNone/>
            </a:pPr>
            <a:endParaRPr lang="ru-RU" sz="44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6868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800" dirty="0" err="1">
                <a:solidFill>
                  <a:srgbClr val="FF0000"/>
                </a:solidFill>
              </a:rPr>
              <a:t>Who</a:t>
            </a:r>
            <a:r>
              <a:rPr lang="ru-RU" sz="4800" dirty="0">
                <a:solidFill>
                  <a:srgbClr val="FF0000"/>
                </a:solidFill>
              </a:rPr>
              <a:t> </a:t>
            </a:r>
            <a:r>
              <a:rPr lang="ru-RU" sz="4800" dirty="0" err="1">
                <a:solidFill>
                  <a:srgbClr val="FF0000"/>
                </a:solidFill>
              </a:rPr>
              <a:t>is</a:t>
            </a:r>
            <a:r>
              <a:rPr lang="ru-RU" sz="4800" dirty="0">
                <a:solidFill>
                  <a:srgbClr val="FF0000"/>
                </a:solidFill>
              </a:rPr>
              <a:t> </a:t>
            </a:r>
            <a:r>
              <a:rPr lang="ru-RU" sz="4800" dirty="0" err="1">
                <a:solidFill>
                  <a:srgbClr val="FF0000"/>
                </a:solidFill>
              </a:rPr>
              <a:t>absent</a:t>
            </a:r>
            <a:r>
              <a:rPr lang="ru-RU" sz="4800" dirty="0">
                <a:solidFill>
                  <a:srgbClr val="FF0000"/>
                </a:solidFill>
              </a:rPr>
              <a:t> </a:t>
            </a:r>
            <a:r>
              <a:rPr lang="ru-RU" sz="4800" dirty="0" err="1">
                <a:solidFill>
                  <a:srgbClr val="FF0000"/>
                </a:solidFill>
              </a:rPr>
              <a:t>today</a:t>
            </a:r>
            <a:r>
              <a:rPr lang="ru-RU" sz="4800" dirty="0" smtClean="0"/>
              <a:t>?– </a:t>
            </a:r>
            <a:r>
              <a:rPr lang="ru-RU" sz="4800" i="1" dirty="0"/>
              <a:t>Кто </a:t>
            </a:r>
            <a:r>
              <a:rPr lang="en-US" sz="4800" i="1" dirty="0" smtClean="0"/>
              <a:t>  </a:t>
            </a:r>
            <a:r>
              <a:rPr lang="ru-RU" sz="4800" i="1" dirty="0" smtClean="0"/>
              <a:t>сегодня </a:t>
            </a:r>
            <a:r>
              <a:rPr lang="ru-RU" sz="4800" i="1" dirty="0"/>
              <a:t>отсутствует</a:t>
            </a:r>
            <a:r>
              <a:rPr lang="ru-RU" sz="4800" i="1" dirty="0" smtClean="0"/>
              <a:t>?</a:t>
            </a:r>
          </a:p>
          <a:p>
            <a:pPr>
              <a:buNone/>
            </a:pPr>
            <a:endParaRPr lang="en-US" sz="4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4800" dirty="0" smtClean="0">
                <a:solidFill>
                  <a:srgbClr val="FF0000"/>
                </a:solidFill>
              </a:rPr>
              <a:t>All here </a:t>
            </a:r>
            <a:r>
              <a:rPr lang="en-US" sz="4800" dirty="0" smtClean="0"/>
              <a:t>– </a:t>
            </a:r>
            <a:r>
              <a:rPr lang="kk-KZ" sz="4800" i="1" dirty="0" smtClean="0"/>
              <a:t>все здесь</a:t>
            </a:r>
          </a:p>
          <a:p>
            <a:pPr>
              <a:buNone/>
            </a:pPr>
            <a:endParaRPr lang="en-US" sz="4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4800" dirty="0" err="1" smtClean="0">
                <a:solidFill>
                  <a:srgbClr val="FF0000"/>
                </a:solidFill>
              </a:rPr>
              <a:t>Petrov</a:t>
            </a:r>
            <a:r>
              <a:rPr lang="en-US" sz="4800" dirty="0" smtClean="0">
                <a:solidFill>
                  <a:srgbClr val="FF0000"/>
                </a:solidFill>
              </a:rPr>
              <a:t> is absent </a:t>
            </a:r>
            <a:r>
              <a:rPr lang="en-US" sz="4800" dirty="0" smtClean="0"/>
              <a:t>– </a:t>
            </a:r>
            <a:r>
              <a:rPr lang="ru-RU" sz="4800" i="1" dirty="0" smtClean="0"/>
              <a:t>Петров отсутствует</a:t>
            </a:r>
            <a:endParaRPr lang="kk-KZ" sz="4800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686800" cy="4525963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en-US" sz="4400" dirty="0" smtClean="0">
                <a:solidFill>
                  <a:srgbClr val="FF0000"/>
                </a:solidFill>
              </a:rPr>
              <a:t>May I come in</a:t>
            </a:r>
            <a:r>
              <a:rPr lang="ru-RU" sz="4400" dirty="0" smtClean="0">
                <a:solidFill>
                  <a:srgbClr val="FF0000"/>
                </a:solidFill>
              </a:rPr>
              <a:t>? </a:t>
            </a:r>
            <a:r>
              <a:rPr lang="ru-RU" sz="4400" dirty="0" smtClean="0"/>
              <a:t>–</a:t>
            </a:r>
            <a:r>
              <a:rPr lang="ru-RU" sz="4400" i="1" dirty="0" smtClean="0"/>
              <a:t>Можно войти?</a:t>
            </a:r>
          </a:p>
          <a:p>
            <a:pPr lvl="0">
              <a:buNone/>
            </a:pPr>
            <a:endParaRPr lang="ru-RU" sz="4400" dirty="0" smtClean="0"/>
          </a:p>
          <a:p>
            <a:pPr lvl="0">
              <a:buNone/>
            </a:pPr>
            <a:r>
              <a:rPr lang="en-US" sz="4400" dirty="0" smtClean="0">
                <a:solidFill>
                  <a:srgbClr val="FF0000"/>
                </a:solidFill>
              </a:rPr>
              <a:t>Sorry, I’m late</a:t>
            </a:r>
            <a:r>
              <a:rPr lang="ru-RU" sz="4400" dirty="0" smtClean="0">
                <a:solidFill>
                  <a:srgbClr val="FF0000"/>
                </a:solidFill>
              </a:rPr>
              <a:t>. </a:t>
            </a:r>
            <a:r>
              <a:rPr lang="ru-RU" sz="4400" dirty="0" smtClean="0"/>
              <a:t>– </a:t>
            </a:r>
            <a:r>
              <a:rPr lang="ru-RU" sz="4400" i="1" dirty="0" smtClean="0"/>
              <a:t>Простите я опоздал.</a:t>
            </a:r>
          </a:p>
          <a:p>
            <a:pPr lvl="0">
              <a:buNone/>
            </a:pPr>
            <a:endParaRPr lang="en-US" sz="4400" dirty="0" smtClean="0"/>
          </a:p>
          <a:p>
            <a:pPr lvl="0">
              <a:buNone/>
            </a:pPr>
            <a:r>
              <a:rPr lang="ru-RU" sz="4400" dirty="0" err="1" smtClean="0">
                <a:solidFill>
                  <a:srgbClr val="FF0000"/>
                </a:solidFill>
              </a:rPr>
              <a:t>Why</a:t>
            </a:r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ru-RU" sz="4400" dirty="0" err="1">
                <a:solidFill>
                  <a:srgbClr val="FF0000"/>
                </a:solidFill>
              </a:rPr>
              <a:t>you</a:t>
            </a:r>
            <a:r>
              <a:rPr lang="ru-RU" sz="4400" dirty="0">
                <a:solidFill>
                  <a:srgbClr val="FF0000"/>
                </a:solidFill>
              </a:rPr>
              <a:t> </a:t>
            </a:r>
            <a:r>
              <a:rPr lang="ru-RU" sz="4400" dirty="0" err="1">
                <a:solidFill>
                  <a:srgbClr val="FF0000"/>
                </a:solidFill>
              </a:rPr>
              <a:t>are</a:t>
            </a:r>
            <a:r>
              <a:rPr lang="ru-RU" sz="4400" dirty="0">
                <a:solidFill>
                  <a:srgbClr val="FF0000"/>
                </a:solidFill>
              </a:rPr>
              <a:t> </a:t>
            </a:r>
            <a:r>
              <a:rPr lang="ru-RU" sz="4400" dirty="0" err="1">
                <a:solidFill>
                  <a:srgbClr val="FF0000"/>
                </a:solidFill>
              </a:rPr>
              <a:t>late</a:t>
            </a:r>
            <a:r>
              <a:rPr lang="ru-RU" sz="4400" dirty="0"/>
              <a:t>? – </a:t>
            </a:r>
            <a:r>
              <a:rPr lang="ru-RU" sz="4400" i="1" dirty="0"/>
              <a:t>Почему вы опоздали</a:t>
            </a:r>
            <a:r>
              <a:rPr lang="ru-RU" sz="4400" i="1" dirty="0" smtClean="0"/>
              <a:t>?</a:t>
            </a:r>
          </a:p>
          <a:p>
            <a:pPr lvl="0"/>
            <a:endParaRPr lang="ru-RU" sz="4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686800" cy="5715040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solidFill>
                  <a:srgbClr val="FF0000"/>
                </a:solidFill>
              </a:rPr>
              <a:t>Take the duster and clean the blackboard, please. </a:t>
            </a:r>
            <a:r>
              <a:rPr lang="en-US" dirty="0"/>
              <a:t>– </a:t>
            </a:r>
            <a:r>
              <a:rPr lang="ru-RU" dirty="0" smtClean="0"/>
              <a:t>Возьмите тряпку и сотрите с доски</a:t>
            </a:r>
            <a:r>
              <a:rPr lang="en-US" dirty="0" smtClean="0"/>
              <a:t>.</a:t>
            </a:r>
            <a:endParaRPr lang="ru-RU" dirty="0" smtClean="0"/>
          </a:p>
          <a:p>
            <a:pPr lvl="0"/>
            <a:r>
              <a:rPr lang="en-US" dirty="0" smtClean="0">
                <a:solidFill>
                  <a:srgbClr val="FF0000"/>
                </a:solidFill>
              </a:rPr>
              <a:t>What </a:t>
            </a:r>
            <a:r>
              <a:rPr lang="en-US" dirty="0">
                <a:solidFill>
                  <a:srgbClr val="FF0000"/>
                </a:solidFill>
              </a:rPr>
              <a:t>was your homework for today? </a:t>
            </a:r>
            <a:r>
              <a:rPr lang="ru-RU" dirty="0" err="1">
                <a:solidFill>
                  <a:srgbClr val="FF0000"/>
                </a:solidFill>
              </a:rPr>
              <a:t>What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did</a:t>
            </a:r>
            <a:r>
              <a:rPr lang="ru-RU" dirty="0">
                <a:solidFill>
                  <a:srgbClr val="FF0000"/>
                </a:solidFill>
              </a:rPr>
              <a:t> I </a:t>
            </a:r>
            <a:r>
              <a:rPr lang="ru-RU" dirty="0" err="1">
                <a:solidFill>
                  <a:srgbClr val="FF0000"/>
                </a:solidFill>
              </a:rPr>
              <a:t>give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for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homework</a:t>
            </a:r>
            <a:r>
              <a:rPr lang="ru-RU" dirty="0">
                <a:solidFill>
                  <a:srgbClr val="FF0000"/>
                </a:solidFill>
              </a:rPr>
              <a:t>?</a:t>
            </a:r>
            <a:r>
              <a:rPr lang="ru-RU" dirty="0"/>
              <a:t> – Что вам было задано на дом на сегодня?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Let’s check homework</a:t>
            </a:r>
            <a:r>
              <a:rPr lang="ru-RU" dirty="0" smtClean="0">
                <a:solidFill>
                  <a:srgbClr val="FF0000"/>
                </a:solidFill>
              </a:rPr>
              <a:t>? </a:t>
            </a:r>
            <a:r>
              <a:rPr lang="ru-RU" dirty="0" smtClean="0"/>
              <a:t>– Давайте проверим домашнее задание?</a:t>
            </a:r>
          </a:p>
          <a:p>
            <a:pPr lvl="0"/>
            <a:r>
              <a:rPr lang="ru-RU" dirty="0" err="1" smtClean="0">
                <a:solidFill>
                  <a:srgbClr val="FF0000"/>
                </a:solidFill>
              </a:rPr>
              <a:t>For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homework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do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exercise</a:t>
            </a:r>
            <a:r>
              <a:rPr lang="ru-RU" dirty="0" smtClean="0">
                <a:solidFill>
                  <a:srgbClr val="FF0000"/>
                </a:solidFill>
              </a:rPr>
              <a:t> 3 </a:t>
            </a:r>
            <a:r>
              <a:rPr lang="ru-RU" dirty="0" err="1" smtClean="0">
                <a:solidFill>
                  <a:srgbClr val="FF0000"/>
                </a:solidFill>
              </a:rPr>
              <a:t>on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page</a:t>
            </a:r>
            <a:r>
              <a:rPr lang="ru-RU" dirty="0" smtClean="0">
                <a:solidFill>
                  <a:srgbClr val="FF0000"/>
                </a:solidFill>
              </a:rPr>
              <a:t> 23. </a:t>
            </a:r>
            <a:r>
              <a:rPr lang="ru-RU" dirty="0" smtClean="0"/>
              <a:t>– Домашнее задание: упражнение 3 на странице 23.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1" t="34659" r="35969" b="18056"/>
          <a:stretch/>
        </p:blipFill>
        <p:spPr bwMode="auto">
          <a:xfrm>
            <a:off x="683567" y="188640"/>
            <a:ext cx="7632849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9" t="34326" r="36303" b="27841"/>
          <a:stretch/>
        </p:blipFill>
        <p:spPr bwMode="auto">
          <a:xfrm>
            <a:off x="755576" y="3717032"/>
            <a:ext cx="7560840" cy="27676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17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686800" cy="4525963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sz="3900" dirty="0" err="1" smtClean="0">
                <a:solidFill>
                  <a:srgbClr val="FF0000"/>
                </a:solidFill>
              </a:rPr>
              <a:t>Answerthequestionsonpage</a:t>
            </a:r>
            <a:r>
              <a:rPr lang="ru-RU" sz="3900" dirty="0" smtClean="0">
                <a:solidFill>
                  <a:srgbClr val="FF0000"/>
                </a:solidFill>
              </a:rPr>
              <a:t> 38. </a:t>
            </a:r>
            <a:r>
              <a:rPr lang="ru-RU" sz="3900" dirty="0" smtClean="0"/>
              <a:t>– Ответьте на вопросы по тексту на стр. 38.</a:t>
            </a:r>
          </a:p>
          <a:p>
            <a:pPr lvl="0"/>
            <a:endParaRPr lang="en-US" sz="3900" dirty="0" smtClean="0"/>
          </a:p>
          <a:p>
            <a:pPr lvl="0"/>
            <a:r>
              <a:rPr lang="en-US" sz="3900" dirty="0" smtClean="0">
                <a:solidFill>
                  <a:srgbClr val="FF0000"/>
                </a:solidFill>
              </a:rPr>
              <a:t>Do you all understand what you have to do for homework?</a:t>
            </a:r>
            <a:r>
              <a:rPr lang="en-US" sz="3900" dirty="0" smtClean="0"/>
              <a:t> – </a:t>
            </a:r>
            <a:r>
              <a:rPr lang="ru-RU" sz="3900" dirty="0" smtClean="0"/>
              <a:t>Всем</a:t>
            </a:r>
            <a:r>
              <a:rPr lang="en-US" sz="3900" dirty="0" smtClean="0"/>
              <a:t> </a:t>
            </a:r>
            <a:r>
              <a:rPr lang="ru-RU" sz="3900" dirty="0" smtClean="0"/>
              <a:t>понятно</a:t>
            </a:r>
            <a:r>
              <a:rPr lang="en-US" sz="3900" dirty="0" smtClean="0"/>
              <a:t> </a:t>
            </a:r>
            <a:r>
              <a:rPr lang="ru-RU" sz="3900" dirty="0" smtClean="0"/>
              <a:t>домашнее</a:t>
            </a:r>
            <a:r>
              <a:rPr lang="en-US" sz="3900" dirty="0" smtClean="0"/>
              <a:t> </a:t>
            </a:r>
            <a:r>
              <a:rPr lang="ru-RU" sz="3900" dirty="0" smtClean="0"/>
              <a:t>задание</a:t>
            </a:r>
            <a:r>
              <a:rPr lang="en-US" sz="3900" dirty="0" smtClean="0"/>
              <a:t>?</a:t>
            </a:r>
            <a:endParaRPr lang="ru-RU" sz="3900" dirty="0" smtClean="0"/>
          </a:p>
          <a:p>
            <a:pPr lvl="0"/>
            <a:endParaRPr lang="en-US" sz="3900" dirty="0" smtClean="0"/>
          </a:p>
          <a:p>
            <a:pPr lvl="0"/>
            <a:r>
              <a:rPr lang="en-US" sz="3900" dirty="0" smtClean="0">
                <a:solidFill>
                  <a:srgbClr val="FF0000"/>
                </a:solidFill>
              </a:rPr>
              <a:t>Write down the homework in your record book. </a:t>
            </a:r>
            <a:r>
              <a:rPr lang="en-US" sz="3900" dirty="0" smtClean="0"/>
              <a:t>– </a:t>
            </a:r>
            <a:r>
              <a:rPr lang="ru-RU" sz="3900" dirty="0" smtClean="0"/>
              <a:t>Запишите</a:t>
            </a:r>
            <a:r>
              <a:rPr lang="en-US" sz="3900" dirty="0" smtClean="0"/>
              <a:t> </a:t>
            </a:r>
            <a:r>
              <a:rPr lang="ru-RU" sz="3900" dirty="0" smtClean="0"/>
              <a:t>домашнее</a:t>
            </a:r>
            <a:r>
              <a:rPr lang="en-US" sz="3900" dirty="0" smtClean="0"/>
              <a:t> </a:t>
            </a:r>
            <a:r>
              <a:rPr lang="ru-RU" sz="3900" dirty="0" smtClean="0"/>
              <a:t>задание</a:t>
            </a:r>
            <a:r>
              <a:rPr lang="en-US" sz="3900" dirty="0" smtClean="0"/>
              <a:t> </a:t>
            </a:r>
            <a:r>
              <a:rPr lang="ru-RU" sz="3900" dirty="0" smtClean="0"/>
              <a:t>в</a:t>
            </a:r>
            <a:r>
              <a:rPr lang="en-US" sz="3900" dirty="0" smtClean="0"/>
              <a:t> </a:t>
            </a:r>
            <a:r>
              <a:rPr lang="ru-RU" sz="3900" dirty="0" smtClean="0"/>
              <a:t>дневники</a:t>
            </a:r>
            <a:r>
              <a:rPr lang="en-US" sz="3900" dirty="0" smtClean="0"/>
              <a:t>.</a:t>
            </a:r>
            <a:endParaRPr lang="ru-RU" sz="39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686800" cy="5286412"/>
          </a:xfrm>
        </p:spPr>
        <p:txBody>
          <a:bodyPr>
            <a:normAutofit lnSpcReduction="10000"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Open your copybooks</a:t>
            </a:r>
            <a:r>
              <a:rPr lang="ru-RU" sz="4000" dirty="0" smtClean="0">
                <a:solidFill>
                  <a:srgbClr val="FF0000"/>
                </a:solidFill>
              </a:rPr>
              <a:t>. </a:t>
            </a:r>
            <a:r>
              <a:rPr lang="ru-RU" sz="4000" dirty="0" smtClean="0"/>
              <a:t>– Откройте тетради.</a:t>
            </a:r>
          </a:p>
          <a:p>
            <a:r>
              <a:rPr lang="en-US" sz="4000" dirty="0" smtClean="0">
                <a:solidFill>
                  <a:srgbClr val="FF0000"/>
                </a:solidFill>
              </a:rPr>
              <a:t>Hand in your copybooks</a:t>
            </a:r>
            <a:r>
              <a:rPr lang="ru-RU" sz="4000" dirty="0" smtClean="0">
                <a:solidFill>
                  <a:srgbClr val="FF0000"/>
                </a:solidFill>
              </a:rPr>
              <a:t>. 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smtClean="0"/>
              <a:t>- </a:t>
            </a:r>
            <a:r>
              <a:rPr lang="kk-KZ" sz="4000" dirty="0" smtClean="0"/>
              <a:t>Сдайте тетради</a:t>
            </a:r>
            <a:r>
              <a:rPr lang="ru-RU" sz="4000" dirty="0" smtClean="0"/>
              <a:t>.</a:t>
            </a:r>
          </a:p>
          <a:p>
            <a:r>
              <a:rPr lang="en-US" sz="4000" dirty="0" smtClean="0">
                <a:solidFill>
                  <a:srgbClr val="FF0000"/>
                </a:solidFill>
              </a:rPr>
              <a:t>Close Books </a:t>
            </a:r>
            <a:r>
              <a:rPr lang="en-US" sz="4000" dirty="0" smtClean="0"/>
              <a:t>– </a:t>
            </a:r>
            <a:r>
              <a:rPr lang="ru-RU" sz="4000" dirty="0" smtClean="0"/>
              <a:t>Закройте книги.</a:t>
            </a:r>
          </a:p>
          <a:p>
            <a:pPr lvl="0"/>
            <a:r>
              <a:rPr lang="en-US" sz="4000" dirty="0" smtClean="0">
                <a:solidFill>
                  <a:srgbClr val="FF0000"/>
                </a:solidFill>
              </a:rPr>
              <a:t>Open your notebooks at a clean page.</a:t>
            </a:r>
            <a:r>
              <a:rPr lang="en-US" sz="4000" dirty="0" smtClean="0"/>
              <a:t>– </a:t>
            </a:r>
            <a:r>
              <a:rPr lang="ru-RU" sz="4000" dirty="0" smtClean="0"/>
              <a:t>Откройте свои тетради на новой странице.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8858280" cy="6143668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 smtClean="0">
                <a:solidFill>
                  <a:srgbClr val="FF0000"/>
                </a:solidFill>
              </a:rPr>
              <a:t>What was your homework for today? </a:t>
            </a:r>
            <a:r>
              <a:rPr lang="ru-RU" dirty="0" err="1" smtClean="0">
                <a:solidFill>
                  <a:srgbClr val="FF0000"/>
                </a:solidFill>
              </a:rPr>
              <a:t>What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did</a:t>
            </a:r>
            <a:r>
              <a:rPr lang="ru-RU" dirty="0" smtClean="0">
                <a:solidFill>
                  <a:srgbClr val="FF0000"/>
                </a:solidFill>
              </a:rPr>
              <a:t> I </a:t>
            </a:r>
            <a:r>
              <a:rPr lang="ru-RU" dirty="0" err="1" smtClean="0">
                <a:solidFill>
                  <a:srgbClr val="FF0000"/>
                </a:solidFill>
              </a:rPr>
              <a:t>give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for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homework</a:t>
            </a:r>
            <a:r>
              <a:rPr lang="ru-RU" dirty="0" smtClean="0">
                <a:solidFill>
                  <a:srgbClr val="FF0000"/>
                </a:solidFill>
              </a:rPr>
              <a:t>? </a:t>
            </a:r>
            <a:r>
              <a:rPr lang="ru-RU" dirty="0" smtClean="0"/>
              <a:t>– Что вам было задано на дом на сегодня?</a:t>
            </a:r>
          </a:p>
          <a:p>
            <a:pPr lvl="0"/>
            <a:r>
              <a:rPr lang="ru-RU" dirty="0" err="1" smtClean="0">
                <a:solidFill>
                  <a:srgbClr val="FF0000"/>
                </a:solidFill>
              </a:rPr>
              <a:t>What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have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you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prepared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for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today</a:t>
            </a:r>
            <a:r>
              <a:rPr lang="ru-RU" dirty="0" smtClean="0">
                <a:solidFill>
                  <a:srgbClr val="FF0000"/>
                </a:solidFill>
              </a:rPr>
              <a:t>? </a:t>
            </a:r>
            <a:r>
              <a:rPr lang="ru-RU" dirty="0" smtClean="0"/>
              <a:t>– Что вы приготовили на сегодня?</a:t>
            </a:r>
          </a:p>
          <a:p>
            <a:pPr lvl="0"/>
            <a:r>
              <a:rPr lang="en-US" dirty="0" smtClean="0">
                <a:solidFill>
                  <a:srgbClr val="FF0000"/>
                </a:solidFill>
              </a:rPr>
              <a:t>Have you all done your homework? </a:t>
            </a:r>
            <a:r>
              <a:rPr lang="ru-RU" dirty="0" err="1" smtClean="0">
                <a:solidFill>
                  <a:srgbClr val="FF0000"/>
                </a:solidFill>
              </a:rPr>
              <a:t>Has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everybody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done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the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homework</a:t>
            </a:r>
            <a:r>
              <a:rPr lang="ru-RU" dirty="0" smtClean="0">
                <a:solidFill>
                  <a:srgbClr val="FF0000"/>
                </a:solidFill>
              </a:rPr>
              <a:t>?</a:t>
            </a:r>
            <a:r>
              <a:rPr lang="ru-RU" dirty="0" smtClean="0"/>
              <a:t> – Все сделали домашнее задание?</a:t>
            </a:r>
          </a:p>
          <a:p>
            <a:pPr lvl="0"/>
            <a:r>
              <a:rPr lang="en-US" dirty="0" smtClean="0">
                <a:solidFill>
                  <a:srgbClr val="FF0000"/>
                </a:solidFill>
              </a:rPr>
              <a:t>Open your exercise books, please. I want to check that you have all done your homework. </a:t>
            </a:r>
            <a:r>
              <a:rPr lang="en-US" dirty="0" smtClean="0"/>
              <a:t>– </a:t>
            </a:r>
            <a:r>
              <a:rPr lang="ru-RU" dirty="0" smtClean="0"/>
              <a:t>Откройте</a:t>
            </a:r>
            <a:r>
              <a:rPr lang="en-US" dirty="0" smtClean="0"/>
              <a:t> </a:t>
            </a:r>
            <a:r>
              <a:rPr lang="ru-RU" dirty="0" smtClean="0"/>
              <a:t>тетради</a:t>
            </a:r>
            <a:r>
              <a:rPr lang="en-US" dirty="0" smtClean="0"/>
              <a:t>. </a:t>
            </a:r>
            <a:r>
              <a:rPr lang="ru-RU" dirty="0" smtClean="0"/>
              <a:t>Я хочу проверить, все ли сделали домашнее задание.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686800" cy="4786346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Read the words</a:t>
            </a:r>
            <a:r>
              <a:rPr lang="ru-RU" sz="4000" dirty="0" smtClean="0"/>
              <a:t>. – Прочитайте слова.</a:t>
            </a:r>
          </a:p>
          <a:p>
            <a:pPr lvl="0"/>
            <a:r>
              <a:rPr lang="en-US" sz="4000" dirty="0" smtClean="0">
                <a:solidFill>
                  <a:srgbClr val="FF0000"/>
                </a:solidFill>
              </a:rPr>
              <a:t>Say it again. (Repeat it.) -</a:t>
            </a:r>
            <a:r>
              <a:rPr lang="ru-RU" sz="4000" dirty="0" smtClean="0"/>
              <a:t>Повторите</a:t>
            </a:r>
            <a:r>
              <a:rPr lang="en-US" sz="4000" dirty="0" smtClean="0"/>
              <a:t>.</a:t>
            </a:r>
            <a:endParaRPr lang="ru-RU" sz="4000" dirty="0" smtClean="0"/>
          </a:p>
          <a:p>
            <a:pPr lvl="0"/>
            <a:r>
              <a:rPr lang="en-US" sz="4000" dirty="0" smtClean="0">
                <a:solidFill>
                  <a:srgbClr val="FF0000"/>
                </a:solidFill>
              </a:rPr>
              <a:t>Don’t hurry. (There’s no need to hurry.)</a:t>
            </a:r>
            <a:r>
              <a:rPr lang="en-US" sz="4000" dirty="0" smtClean="0"/>
              <a:t> – </a:t>
            </a:r>
            <a:r>
              <a:rPr lang="ru-RU" sz="4000" dirty="0" smtClean="0"/>
              <a:t>Не</a:t>
            </a:r>
            <a:r>
              <a:rPr lang="en-US" sz="4000" dirty="0" smtClean="0"/>
              <a:t> </a:t>
            </a:r>
            <a:r>
              <a:rPr lang="ru-RU" sz="4000" dirty="0" smtClean="0"/>
              <a:t>спешите</a:t>
            </a:r>
            <a:r>
              <a:rPr lang="en-US" sz="4000" dirty="0" smtClean="0"/>
              <a:t>.</a:t>
            </a:r>
            <a:endParaRPr lang="ru-RU" sz="4000" dirty="0" smtClean="0"/>
          </a:p>
          <a:p>
            <a:pPr lvl="0"/>
            <a:r>
              <a:rPr lang="ru-RU" sz="4000" dirty="0" err="1" smtClean="0">
                <a:solidFill>
                  <a:srgbClr val="FF0000"/>
                </a:solidFill>
              </a:rPr>
              <a:t>Tell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 err="1" smtClean="0">
                <a:solidFill>
                  <a:srgbClr val="FF0000"/>
                </a:solidFill>
              </a:rPr>
              <a:t>the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 err="1" smtClean="0">
                <a:solidFill>
                  <a:srgbClr val="FF0000"/>
                </a:solidFill>
              </a:rPr>
              <a:t>story</a:t>
            </a:r>
            <a:r>
              <a:rPr lang="ru-RU" sz="4000" dirty="0" smtClean="0">
                <a:solidFill>
                  <a:srgbClr val="FF0000"/>
                </a:solidFill>
              </a:rPr>
              <a:t>. </a:t>
            </a:r>
            <a:r>
              <a:rPr lang="ru-RU" sz="4000" dirty="0" smtClean="0"/>
              <a:t>– Перескажите текст.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686800" cy="4525963"/>
          </a:xfrm>
        </p:spPr>
        <p:txBody>
          <a:bodyPr/>
          <a:lstStyle/>
          <a:p>
            <a:pPr lvl="0"/>
            <a:r>
              <a:rPr lang="en-US" sz="4000" dirty="0" smtClean="0">
                <a:solidFill>
                  <a:srgbClr val="FF0000"/>
                </a:solidFill>
              </a:rPr>
              <a:t>Listen carefully to what I’m going to say. </a:t>
            </a:r>
            <a:r>
              <a:rPr lang="en-US" sz="4000" dirty="0" smtClean="0"/>
              <a:t>– </a:t>
            </a:r>
            <a:r>
              <a:rPr lang="ru-RU" sz="4000" dirty="0" smtClean="0"/>
              <a:t>Слушайте</a:t>
            </a:r>
            <a:r>
              <a:rPr lang="en-US" sz="4000" dirty="0" smtClean="0"/>
              <a:t> </a:t>
            </a:r>
            <a:r>
              <a:rPr lang="ru-RU" sz="4000" dirty="0" smtClean="0"/>
              <a:t>меня</a:t>
            </a:r>
            <a:r>
              <a:rPr lang="en-US" sz="4000" dirty="0" smtClean="0"/>
              <a:t> </a:t>
            </a:r>
            <a:r>
              <a:rPr lang="ru-RU" sz="4000" dirty="0" smtClean="0"/>
              <a:t>внимательно</a:t>
            </a:r>
            <a:r>
              <a:rPr lang="en-US" sz="4000" dirty="0" smtClean="0"/>
              <a:t>.</a:t>
            </a:r>
            <a:endParaRPr lang="ru-RU" sz="4000" dirty="0" smtClean="0"/>
          </a:p>
          <a:p>
            <a:pPr lvl="0"/>
            <a:r>
              <a:rPr lang="en-US" sz="4000" dirty="0" smtClean="0">
                <a:solidFill>
                  <a:srgbClr val="FF0000"/>
                </a:solidFill>
              </a:rPr>
              <a:t>Ask me questions if you need any more information. </a:t>
            </a:r>
            <a:r>
              <a:rPr lang="en-US" sz="4000" dirty="0" smtClean="0"/>
              <a:t>– </a:t>
            </a:r>
            <a:r>
              <a:rPr lang="ru-RU" sz="4000" dirty="0" smtClean="0"/>
              <a:t>Задавайте</a:t>
            </a:r>
            <a:r>
              <a:rPr lang="en-US" sz="4000" dirty="0" smtClean="0"/>
              <a:t> </a:t>
            </a:r>
            <a:r>
              <a:rPr lang="ru-RU" sz="4000" dirty="0" smtClean="0"/>
              <a:t>мне</a:t>
            </a:r>
            <a:r>
              <a:rPr lang="en-US" sz="4000" dirty="0" smtClean="0"/>
              <a:t> </a:t>
            </a:r>
            <a:r>
              <a:rPr lang="ru-RU" sz="4000" dirty="0" smtClean="0"/>
              <a:t>вопросы</a:t>
            </a:r>
            <a:r>
              <a:rPr lang="en-US" sz="4000" dirty="0" smtClean="0"/>
              <a:t>, </a:t>
            </a:r>
            <a:r>
              <a:rPr lang="ru-RU" sz="4000" dirty="0" smtClean="0"/>
              <a:t>если</a:t>
            </a:r>
            <a:r>
              <a:rPr lang="en-US" sz="4000" dirty="0" smtClean="0"/>
              <a:t> </a:t>
            </a:r>
            <a:r>
              <a:rPr lang="ru-RU" sz="4000" dirty="0" smtClean="0"/>
              <a:t>вам</a:t>
            </a:r>
            <a:r>
              <a:rPr lang="en-US" sz="4000" dirty="0" smtClean="0"/>
              <a:t> </a:t>
            </a:r>
            <a:r>
              <a:rPr lang="ru-RU" sz="4000" dirty="0" smtClean="0"/>
              <a:t>что</a:t>
            </a:r>
            <a:r>
              <a:rPr lang="en-US" sz="4000" dirty="0" smtClean="0"/>
              <a:t>-</a:t>
            </a:r>
            <a:r>
              <a:rPr lang="ru-RU" sz="4000" dirty="0" err="1" smtClean="0"/>
              <a:t>нибудь</a:t>
            </a:r>
            <a:r>
              <a:rPr lang="en-US" sz="4000" dirty="0" smtClean="0"/>
              <a:t> </a:t>
            </a:r>
            <a:r>
              <a:rPr lang="ru-RU" sz="4000" dirty="0" smtClean="0"/>
              <a:t>неясно</a:t>
            </a:r>
            <a:r>
              <a:rPr lang="en-US" sz="4000" dirty="0" smtClean="0"/>
              <a:t>.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686800" cy="5643602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 </a:t>
            </a:r>
            <a:r>
              <a:rPr lang="en-US" dirty="0" smtClean="0">
                <a:solidFill>
                  <a:srgbClr val="FF0000"/>
                </a:solidFill>
              </a:rPr>
              <a:t>Repeat that after me in unison (all together)</a:t>
            </a:r>
            <a:r>
              <a:rPr lang="en-US" dirty="0" smtClean="0"/>
              <a:t>. – </a:t>
            </a:r>
            <a:r>
              <a:rPr lang="ru-RU" dirty="0" smtClean="0"/>
              <a:t>Повторяйте</a:t>
            </a:r>
            <a:r>
              <a:rPr lang="en-US" dirty="0" smtClean="0"/>
              <a:t> </a:t>
            </a:r>
            <a:r>
              <a:rPr lang="ru-RU" dirty="0" smtClean="0"/>
              <a:t>за</a:t>
            </a:r>
            <a:r>
              <a:rPr lang="en-US" dirty="0" smtClean="0"/>
              <a:t> </a:t>
            </a:r>
            <a:r>
              <a:rPr lang="ru-RU" dirty="0" smtClean="0"/>
              <a:t>мной</a:t>
            </a:r>
            <a:r>
              <a:rPr lang="en-US" dirty="0" smtClean="0"/>
              <a:t> </a:t>
            </a:r>
            <a:r>
              <a:rPr lang="ru-RU" dirty="0" smtClean="0"/>
              <a:t>хором</a:t>
            </a:r>
            <a:r>
              <a:rPr lang="en-US" dirty="0" smtClean="0"/>
              <a:t> (</a:t>
            </a:r>
            <a:r>
              <a:rPr lang="ru-RU" dirty="0" smtClean="0"/>
              <a:t>все</a:t>
            </a:r>
            <a:r>
              <a:rPr lang="en-US" dirty="0" smtClean="0"/>
              <a:t> </a:t>
            </a:r>
            <a:r>
              <a:rPr lang="ru-RU" dirty="0" smtClean="0"/>
              <a:t>вместе</a:t>
            </a:r>
            <a:r>
              <a:rPr lang="en-US" dirty="0" smtClean="0"/>
              <a:t>).</a:t>
            </a:r>
            <a:endParaRPr lang="ru-RU" dirty="0" smtClean="0"/>
          </a:p>
          <a:p>
            <a:pPr lvl="0"/>
            <a:r>
              <a:rPr lang="en-US" dirty="0" smtClean="0">
                <a:solidFill>
                  <a:srgbClr val="FF0000"/>
                </a:solidFill>
              </a:rPr>
              <a:t>What don’t you understand? (Is everything clear?) </a:t>
            </a:r>
            <a:r>
              <a:rPr lang="en-US" dirty="0" smtClean="0"/>
              <a:t>– </a:t>
            </a:r>
            <a:r>
              <a:rPr lang="ru-RU" dirty="0" smtClean="0"/>
              <a:t>Все</a:t>
            </a:r>
            <a:r>
              <a:rPr lang="en-US" dirty="0" smtClean="0"/>
              <a:t> </a:t>
            </a:r>
            <a:r>
              <a:rPr lang="ru-RU" dirty="0" smtClean="0"/>
              <a:t>понятно</a:t>
            </a:r>
            <a:r>
              <a:rPr lang="en-US" dirty="0" smtClean="0"/>
              <a:t>?</a:t>
            </a:r>
            <a:endParaRPr lang="ru-RU" dirty="0" smtClean="0"/>
          </a:p>
          <a:p>
            <a:pPr lvl="0"/>
            <a:r>
              <a:rPr lang="en-US" dirty="0" smtClean="0">
                <a:solidFill>
                  <a:srgbClr val="FF0000"/>
                </a:solidFill>
              </a:rPr>
              <a:t>Have you any questions? (Any questions?) </a:t>
            </a:r>
            <a:r>
              <a:rPr lang="en-US" dirty="0" smtClean="0"/>
              <a:t>– </a:t>
            </a:r>
            <a:r>
              <a:rPr lang="ru-RU" dirty="0" smtClean="0"/>
              <a:t>Есть</a:t>
            </a:r>
            <a:r>
              <a:rPr lang="en-US" dirty="0" smtClean="0"/>
              <a:t> </a:t>
            </a:r>
            <a:r>
              <a:rPr lang="ru-RU" dirty="0" smtClean="0"/>
              <a:t>вопросы</a:t>
            </a:r>
            <a:r>
              <a:rPr lang="en-US" dirty="0" smtClean="0"/>
              <a:t>?</a:t>
            </a:r>
            <a:endParaRPr lang="ru-RU" dirty="0" smtClean="0"/>
          </a:p>
          <a:p>
            <a:pPr lvl="0"/>
            <a:r>
              <a:rPr lang="en-US" dirty="0" smtClean="0">
                <a:solidFill>
                  <a:srgbClr val="FF0000"/>
                </a:solidFill>
              </a:rPr>
              <a:t>What does it mean? (What’s the meaning of it? </a:t>
            </a:r>
            <a:r>
              <a:rPr lang="ru-RU" dirty="0" err="1" smtClean="0">
                <a:solidFill>
                  <a:srgbClr val="FF0000"/>
                </a:solidFill>
              </a:rPr>
              <a:t>What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do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you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think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it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means</a:t>
            </a:r>
            <a:r>
              <a:rPr lang="ru-RU" dirty="0" smtClean="0">
                <a:solidFill>
                  <a:srgbClr val="FF0000"/>
                </a:solidFill>
              </a:rPr>
              <a:t>?</a:t>
            </a:r>
            <a:r>
              <a:rPr lang="ru-RU" dirty="0" smtClean="0"/>
              <a:t>) – Что это (слово, фраза) значит?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686800" cy="5572164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4000" dirty="0" err="1" smtClean="0">
                <a:solidFill>
                  <a:srgbClr val="FF0000"/>
                </a:solidFill>
              </a:rPr>
              <a:t>Sayitagain</a:t>
            </a:r>
            <a:r>
              <a:rPr lang="ru-RU" sz="4000" dirty="0" smtClean="0">
                <a:solidFill>
                  <a:srgbClr val="FF0000"/>
                </a:solidFill>
              </a:rPr>
              <a:t>.</a:t>
            </a:r>
            <a:r>
              <a:rPr lang="ru-RU" sz="4000" dirty="0" smtClean="0"/>
              <a:t> –Повторите.</a:t>
            </a:r>
          </a:p>
          <a:p>
            <a:pPr lvl="0"/>
            <a:r>
              <a:rPr lang="en-US" sz="4000" dirty="0" smtClean="0">
                <a:solidFill>
                  <a:srgbClr val="FF0000"/>
                </a:solidFill>
              </a:rPr>
              <a:t>Give me a complete sentence. </a:t>
            </a:r>
            <a:r>
              <a:rPr lang="en-US" sz="4000" dirty="0" smtClean="0"/>
              <a:t>– </a:t>
            </a:r>
            <a:r>
              <a:rPr lang="ru-RU" sz="4000" dirty="0" smtClean="0"/>
              <a:t>Дайте</a:t>
            </a:r>
            <a:r>
              <a:rPr lang="en-US" sz="4000" dirty="0" smtClean="0"/>
              <a:t> </a:t>
            </a:r>
            <a:r>
              <a:rPr lang="ru-RU" sz="4000" dirty="0" smtClean="0"/>
              <a:t>полное</a:t>
            </a:r>
            <a:r>
              <a:rPr lang="en-US" sz="4000" dirty="0" smtClean="0"/>
              <a:t> </a:t>
            </a:r>
            <a:r>
              <a:rPr lang="ru-RU" sz="4000" dirty="0" smtClean="0"/>
              <a:t>предложение</a:t>
            </a:r>
            <a:r>
              <a:rPr lang="en-US" sz="4000" dirty="0" smtClean="0"/>
              <a:t>.</a:t>
            </a:r>
            <a:endParaRPr lang="ru-RU" sz="4000" dirty="0" smtClean="0"/>
          </a:p>
          <a:p>
            <a:pPr lvl="0"/>
            <a:r>
              <a:rPr lang="en-US" sz="4000" dirty="0" smtClean="0">
                <a:solidFill>
                  <a:srgbClr val="FF0000"/>
                </a:solidFill>
              </a:rPr>
              <a:t>Say whether this is right or not. </a:t>
            </a:r>
            <a:r>
              <a:rPr lang="en-US" sz="4000" dirty="0" smtClean="0"/>
              <a:t>– </a:t>
            </a:r>
            <a:r>
              <a:rPr lang="ru-RU" sz="4000" dirty="0" smtClean="0"/>
              <a:t>Скажите</a:t>
            </a:r>
            <a:r>
              <a:rPr lang="en-US" sz="4000" dirty="0" smtClean="0"/>
              <a:t>, </a:t>
            </a:r>
            <a:r>
              <a:rPr lang="ru-RU" sz="4000" dirty="0" smtClean="0"/>
              <a:t>правильно</a:t>
            </a:r>
            <a:r>
              <a:rPr lang="en-US" sz="4000" dirty="0" smtClean="0"/>
              <a:t> </a:t>
            </a:r>
            <a:r>
              <a:rPr lang="ru-RU" sz="4000" dirty="0" smtClean="0"/>
              <a:t>ли</a:t>
            </a:r>
            <a:r>
              <a:rPr lang="en-US" sz="4000" dirty="0" smtClean="0"/>
              <a:t> </a:t>
            </a:r>
            <a:r>
              <a:rPr lang="ru-RU" sz="4000" dirty="0" smtClean="0"/>
              <a:t>это</a:t>
            </a:r>
            <a:r>
              <a:rPr lang="en-US" sz="4000" dirty="0" smtClean="0"/>
              <a:t>.</a:t>
            </a:r>
            <a:endParaRPr lang="ru-RU" sz="4000" dirty="0" smtClean="0"/>
          </a:p>
          <a:p>
            <a:pPr lvl="0"/>
            <a:r>
              <a:rPr lang="en-US" sz="4000" dirty="0" smtClean="0">
                <a:solidFill>
                  <a:srgbClr val="FF0000"/>
                </a:solidFill>
              </a:rPr>
              <a:t>Correct your mistakes. Can you see where you’ve made a mistake? </a:t>
            </a:r>
            <a:r>
              <a:rPr lang="en-US" sz="4000" dirty="0" smtClean="0"/>
              <a:t>– </a:t>
            </a:r>
            <a:r>
              <a:rPr lang="ru-RU" sz="4000" dirty="0" smtClean="0"/>
              <a:t>Исправьте</a:t>
            </a:r>
            <a:r>
              <a:rPr lang="en-US" sz="4000" dirty="0" smtClean="0"/>
              <a:t> </a:t>
            </a:r>
            <a:r>
              <a:rPr lang="ru-RU" sz="4000" dirty="0" smtClean="0"/>
              <a:t>свою</a:t>
            </a:r>
            <a:r>
              <a:rPr lang="en-US" sz="4000" dirty="0" smtClean="0"/>
              <a:t> </a:t>
            </a:r>
            <a:r>
              <a:rPr lang="ru-RU" sz="4000" dirty="0" smtClean="0"/>
              <a:t>ошибку</a:t>
            </a:r>
            <a:r>
              <a:rPr lang="en-US" sz="4000" dirty="0" smtClean="0"/>
              <a:t>. </a:t>
            </a:r>
            <a:r>
              <a:rPr lang="ru-RU" sz="4000" dirty="0" smtClean="0"/>
              <a:t>Вы понимаете</a:t>
            </a:r>
            <a:r>
              <a:rPr lang="en-US" sz="4000" dirty="0" smtClean="0"/>
              <a:t>, </a:t>
            </a:r>
            <a:r>
              <a:rPr lang="ru-RU" sz="4000" dirty="0" smtClean="0"/>
              <a:t>где ваша ошибка</a:t>
            </a:r>
            <a:r>
              <a:rPr lang="en-US" sz="4000" dirty="0" smtClean="0"/>
              <a:t>?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686800" cy="4525963"/>
          </a:xfrm>
        </p:spPr>
        <p:txBody>
          <a:bodyPr>
            <a:noAutofit/>
          </a:bodyPr>
          <a:lstStyle/>
          <a:p>
            <a:pPr lvl="0"/>
            <a:r>
              <a:rPr lang="ru-RU" sz="4000" dirty="0" err="1" smtClean="0">
                <a:solidFill>
                  <a:srgbClr val="FF0000"/>
                </a:solidFill>
              </a:rPr>
              <a:t>Quiet</a:t>
            </a:r>
            <a:r>
              <a:rPr lang="ru-RU" sz="4000" dirty="0" smtClean="0">
                <a:solidFill>
                  <a:srgbClr val="FF0000"/>
                </a:solidFill>
              </a:rPr>
              <a:t>!</a:t>
            </a:r>
            <a:r>
              <a:rPr lang="ru-RU" sz="4000" dirty="0" smtClean="0"/>
              <a:t> – Тише!</a:t>
            </a:r>
          </a:p>
          <a:p>
            <a:pPr lvl="0"/>
            <a:endParaRPr lang="ru-RU" sz="4000" dirty="0" smtClean="0"/>
          </a:p>
          <a:p>
            <a:pPr lvl="0"/>
            <a:r>
              <a:rPr lang="en-US" sz="4000" dirty="0" smtClean="0">
                <a:solidFill>
                  <a:srgbClr val="FF0000"/>
                </a:solidFill>
              </a:rPr>
              <a:t>Stop making a noise! </a:t>
            </a:r>
            <a:r>
              <a:rPr lang="en-US" sz="4000" dirty="0" smtClean="0"/>
              <a:t>– </a:t>
            </a:r>
            <a:r>
              <a:rPr lang="ru-RU" sz="4000" dirty="0" smtClean="0"/>
              <a:t>Не</a:t>
            </a:r>
            <a:r>
              <a:rPr lang="en-US" sz="4000" dirty="0" smtClean="0"/>
              <a:t> </a:t>
            </a:r>
            <a:r>
              <a:rPr lang="ru-RU" sz="4000" dirty="0" smtClean="0"/>
              <a:t>шумите</a:t>
            </a:r>
            <a:r>
              <a:rPr lang="en-US" sz="4000" dirty="0" smtClean="0"/>
              <a:t>!</a:t>
            </a:r>
            <a:endParaRPr lang="ru-RU" sz="4000" dirty="0" smtClean="0"/>
          </a:p>
          <a:p>
            <a:pPr lvl="0"/>
            <a:endParaRPr lang="ru-RU" sz="4000" dirty="0" smtClean="0"/>
          </a:p>
          <a:p>
            <a:pPr lvl="0"/>
            <a:r>
              <a:rPr lang="ru-RU" sz="4000" dirty="0" err="1" smtClean="0">
                <a:solidFill>
                  <a:srgbClr val="FF0000"/>
                </a:solidFill>
              </a:rPr>
              <a:t>Stop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 err="1" smtClean="0">
                <a:solidFill>
                  <a:srgbClr val="FF0000"/>
                </a:solidFill>
              </a:rPr>
              <a:t>talking</a:t>
            </a:r>
            <a:r>
              <a:rPr lang="ru-RU" sz="4000" dirty="0" smtClean="0">
                <a:solidFill>
                  <a:srgbClr val="FF0000"/>
                </a:solidFill>
              </a:rPr>
              <a:t>!</a:t>
            </a:r>
            <a:r>
              <a:rPr lang="ru-RU" sz="4000" dirty="0" smtClean="0"/>
              <a:t> – Не разговаривайте!</a:t>
            </a:r>
          </a:p>
          <a:p>
            <a:r>
              <a:rPr lang="en-US" sz="4000" dirty="0" smtClean="0">
                <a:solidFill>
                  <a:srgbClr val="FF0000"/>
                </a:solidFill>
              </a:rPr>
              <a:t>Don’t all speak at once</a:t>
            </a:r>
            <a:r>
              <a:rPr lang="ru-RU" sz="4000" dirty="0" smtClean="0"/>
              <a:t>- Не говорите все сразу.</a:t>
            </a:r>
            <a:endParaRPr lang="ru-RU" sz="40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357166"/>
            <a:ext cx="8686800" cy="5929354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- Take it in turns to read!</a:t>
            </a:r>
            <a:r>
              <a:rPr lang="ru-RU" dirty="0" smtClean="0"/>
              <a:t>- Читайте по очереди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Finish it off at home</a:t>
            </a:r>
            <a:r>
              <a:rPr lang="ru-RU" dirty="0" smtClean="0"/>
              <a:t>- Доделайте упражнение дома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- </a:t>
            </a:r>
            <a:r>
              <a:rPr lang="ru-RU" dirty="0" err="1" smtClean="0">
                <a:solidFill>
                  <a:srgbClr val="FF0000"/>
                </a:solidFill>
              </a:rPr>
              <a:t>Put</a:t>
            </a:r>
            <a:r>
              <a:rPr lang="ru-RU" dirty="0" smtClean="0">
                <a:solidFill>
                  <a:srgbClr val="FF0000"/>
                </a:solidFill>
              </a:rPr>
              <a:t> (</a:t>
            </a:r>
            <a:r>
              <a:rPr lang="ru-RU" dirty="0" err="1" smtClean="0">
                <a:solidFill>
                  <a:srgbClr val="FF0000"/>
                </a:solidFill>
              </a:rPr>
              <a:t>books</a:t>
            </a:r>
            <a:r>
              <a:rPr lang="ru-RU" dirty="0" smtClean="0">
                <a:solidFill>
                  <a:srgbClr val="FF0000"/>
                </a:solidFill>
              </a:rPr>
              <a:t>, </a:t>
            </a:r>
            <a:r>
              <a:rPr lang="ru-RU" dirty="0" err="1" smtClean="0">
                <a:solidFill>
                  <a:srgbClr val="FF0000"/>
                </a:solidFill>
              </a:rPr>
              <a:t>sheets</a:t>
            </a:r>
            <a:r>
              <a:rPr lang="ru-RU" dirty="0" smtClean="0">
                <a:solidFill>
                  <a:srgbClr val="FF0000"/>
                </a:solidFill>
              </a:rPr>
              <a:t>) </a:t>
            </a:r>
            <a:r>
              <a:rPr lang="ru-RU" dirty="0" err="1" smtClean="0">
                <a:solidFill>
                  <a:srgbClr val="FF0000"/>
                </a:solidFill>
              </a:rPr>
              <a:t>away</a:t>
            </a:r>
            <a:r>
              <a:rPr lang="ru-RU" dirty="0" smtClean="0">
                <a:solidFill>
                  <a:srgbClr val="FF0000"/>
                </a:solidFill>
              </a:rPr>
              <a:t>! </a:t>
            </a:r>
            <a:r>
              <a:rPr lang="ru-RU" dirty="0" smtClean="0"/>
              <a:t>- Положите (книги, листочки) на место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- Hand it in!</a:t>
            </a:r>
            <a:r>
              <a:rPr lang="ru-RU" dirty="0" smtClean="0"/>
              <a:t>- Сдайте задания</a:t>
            </a:r>
            <a:r>
              <a:rPr lang="en-US" dirty="0" smtClean="0"/>
              <a:t>!</a:t>
            </a:r>
            <a:endParaRPr lang="ru-RU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– Hand it out (Gove it out).</a:t>
            </a:r>
            <a:r>
              <a:rPr lang="ru-RU" dirty="0" smtClean="0"/>
              <a:t>- Раздайте это</a:t>
            </a:r>
            <a:r>
              <a:rPr lang="en-US" dirty="0" smtClean="0"/>
              <a:t>!</a:t>
            </a: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– </a:t>
            </a:r>
            <a:r>
              <a:rPr lang="ru-RU" dirty="0" err="1" smtClean="0">
                <a:solidFill>
                  <a:srgbClr val="FF0000"/>
                </a:solidFill>
              </a:rPr>
              <a:t>Hand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it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round</a:t>
            </a:r>
            <a:r>
              <a:rPr lang="ru-RU" dirty="0" smtClean="0">
                <a:solidFill>
                  <a:srgbClr val="FF0000"/>
                </a:solidFill>
              </a:rPr>
              <a:t>.- </a:t>
            </a:r>
            <a:r>
              <a:rPr lang="ru-RU" dirty="0" smtClean="0"/>
              <a:t>Передайте (по классу) это!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800" dirty="0" smtClean="0">
                <a:solidFill>
                  <a:srgbClr val="FF0000"/>
                </a:solidFill>
              </a:rPr>
              <a:t>Call it a day: </a:t>
            </a:r>
            <a:endParaRPr lang="ru-RU" sz="4800" dirty="0" smtClean="0">
              <a:solidFill>
                <a:srgbClr val="FF0000"/>
              </a:solidFill>
            </a:endParaRPr>
          </a:p>
          <a:p>
            <a:endParaRPr lang="en-US" sz="4800" dirty="0" smtClean="0">
              <a:solidFill>
                <a:srgbClr val="FF0000"/>
              </a:solidFill>
            </a:endParaRPr>
          </a:p>
          <a:p>
            <a:r>
              <a:rPr lang="en-US" sz="4800" dirty="0" smtClean="0">
                <a:solidFill>
                  <a:srgbClr val="FF0000"/>
                </a:solidFill>
              </a:rPr>
              <a:t>Let's call it a day </a:t>
            </a:r>
            <a:r>
              <a:rPr lang="en-US" sz="4800" dirty="0" smtClean="0"/>
              <a:t>-</a:t>
            </a:r>
            <a:r>
              <a:rPr lang="ru-RU" sz="4800" dirty="0" smtClean="0"/>
              <a:t> На этом у нас все (на этой ноте мы и закончим).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7" t="16287" r="33849" b="6250"/>
          <a:stretch/>
        </p:blipFill>
        <p:spPr bwMode="auto">
          <a:xfrm>
            <a:off x="395536" y="315722"/>
            <a:ext cx="8237792" cy="61376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925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00042"/>
            <a:ext cx="8858280" cy="6143668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US" sz="5700" dirty="0" smtClean="0">
                <a:solidFill>
                  <a:srgbClr val="FF0000"/>
                </a:solidFill>
              </a:rPr>
              <a:t>Here your mark</a:t>
            </a:r>
            <a:r>
              <a:rPr lang="en-US" sz="5700" dirty="0" smtClean="0"/>
              <a:t>s – </a:t>
            </a:r>
            <a:r>
              <a:rPr lang="ru-RU" sz="5700" dirty="0" smtClean="0"/>
              <a:t>Вот</a:t>
            </a:r>
            <a:r>
              <a:rPr lang="en-US" sz="5700" dirty="0" smtClean="0"/>
              <a:t> </a:t>
            </a:r>
            <a:r>
              <a:rPr lang="ru-RU" sz="5700" dirty="0" smtClean="0"/>
              <a:t>ваши</a:t>
            </a:r>
            <a:r>
              <a:rPr lang="en-US" sz="5700" dirty="0" smtClean="0"/>
              <a:t> </a:t>
            </a:r>
            <a:r>
              <a:rPr lang="ru-RU" sz="5700" dirty="0" smtClean="0"/>
              <a:t>оценки</a:t>
            </a:r>
            <a:r>
              <a:rPr lang="en-US" sz="5700" dirty="0" smtClean="0"/>
              <a:t>.</a:t>
            </a:r>
            <a:endParaRPr lang="ru-RU" sz="5700" dirty="0" smtClean="0"/>
          </a:p>
          <a:p>
            <a:pPr lvl="0"/>
            <a:r>
              <a:rPr lang="en-US" sz="5700" dirty="0" smtClean="0">
                <a:solidFill>
                  <a:srgbClr val="FF0000"/>
                </a:solidFill>
              </a:rPr>
              <a:t>You haven’t done any preparation for lesson. </a:t>
            </a:r>
            <a:r>
              <a:rPr lang="en-US" sz="5700" dirty="0" smtClean="0"/>
              <a:t>– </a:t>
            </a:r>
            <a:r>
              <a:rPr lang="ru-RU" sz="5700" dirty="0" smtClean="0"/>
              <a:t>Вы</a:t>
            </a:r>
            <a:r>
              <a:rPr lang="en-US" sz="5700" dirty="0" smtClean="0"/>
              <a:t> </a:t>
            </a:r>
            <a:r>
              <a:rPr lang="ru-RU" sz="5700" dirty="0" smtClean="0"/>
              <a:t>сегодня</a:t>
            </a:r>
            <a:r>
              <a:rPr lang="en-US" sz="5700" dirty="0" smtClean="0"/>
              <a:t> </a:t>
            </a:r>
            <a:r>
              <a:rPr lang="ru-RU" sz="5700" dirty="0" smtClean="0"/>
              <a:t>совсем</a:t>
            </a:r>
            <a:r>
              <a:rPr lang="en-US" sz="5700" dirty="0" smtClean="0"/>
              <a:t> </a:t>
            </a:r>
            <a:r>
              <a:rPr lang="ru-RU" sz="5700" dirty="0" smtClean="0"/>
              <a:t>не</a:t>
            </a:r>
            <a:r>
              <a:rPr lang="en-US" sz="5700" dirty="0" smtClean="0"/>
              <a:t> </a:t>
            </a:r>
            <a:r>
              <a:rPr lang="ru-RU" sz="5700" dirty="0" smtClean="0"/>
              <a:t>готовы</a:t>
            </a:r>
            <a:r>
              <a:rPr lang="en-US" sz="5700" dirty="0" smtClean="0"/>
              <a:t> </a:t>
            </a:r>
            <a:r>
              <a:rPr lang="ru-RU" sz="5700" dirty="0" smtClean="0"/>
              <a:t>к</a:t>
            </a:r>
            <a:r>
              <a:rPr lang="en-US" sz="5700" dirty="0" smtClean="0"/>
              <a:t> </a:t>
            </a:r>
            <a:r>
              <a:rPr lang="ru-RU" sz="5700" dirty="0" smtClean="0"/>
              <a:t>уроку</a:t>
            </a:r>
            <a:r>
              <a:rPr lang="en-US" sz="5700" dirty="0" smtClean="0"/>
              <a:t>.</a:t>
            </a:r>
            <a:endParaRPr lang="ru-RU" sz="5700" dirty="0" smtClean="0"/>
          </a:p>
          <a:p>
            <a:pPr lvl="0"/>
            <a:r>
              <a:rPr lang="en-US" sz="5700" dirty="0" smtClean="0">
                <a:solidFill>
                  <a:srgbClr val="FF0000"/>
                </a:solidFill>
              </a:rPr>
              <a:t>Your answers are very good (bad). </a:t>
            </a:r>
            <a:r>
              <a:rPr lang="en-US" sz="5700" dirty="0" smtClean="0"/>
              <a:t>– </a:t>
            </a:r>
            <a:r>
              <a:rPr lang="ru-RU" sz="5700" dirty="0" smtClean="0"/>
              <a:t>Вы</a:t>
            </a:r>
            <a:r>
              <a:rPr lang="en-US" sz="5700" dirty="0" smtClean="0"/>
              <a:t> </a:t>
            </a:r>
            <a:r>
              <a:rPr lang="ru-RU" sz="5700" dirty="0" smtClean="0"/>
              <a:t>отвечали</a:t>
            </a:r>
            <a:r>
              <a:rPr lang="en-US" sz="5700" dirty="0" smtClean="0"/>
              <a:t> </a:t>
            </a:r>
            <a:r>
              <a:rPr lang="ru-RU" sz="5700" dirty="0" smtClean="0"/>
              <a:t>очень</a:t>
            </a:r>
            <a:r>
              <a:rPr lang="en-US" sz="5700" dirty="0" smtClean="0"/>
              <a:t> </a:t>
            </a:r>
            <a:r>
              <a:rPr lang="ru-RU" sz="5700" dirty="0" smtClean="0"/>
              <a:t>хорошо</a:t>
            </a:r>
            <a:r>
              <a:rPr lang="en-US" sz="5700" dirty="0" smtClean="0"/>
              <a:t> (</a:t>
            </a:r>
            <a:r>
              <a:rPr lang="ru-RU" sz="5700" dirty="0" smtClean="0"/>
              <a:t>плохо</a:t>
            </a:r>
            <a:r>
              <a:rPr lang="en-US" sz="5700" dirty="0" smtClean="0"/>
              <a:t>).</a:t>
            </a:r>
            <a:endParaRPr lang="ru-RU" sz="5700" dirty="0" smtClean="0"/>
          </a:p>
          <a:p>
            <a:pPr lvl="0"/>
            <a:r>
              <a:rPr lang="ru-RU" sz="5700" dirty="0" err="1" smtClean="0">
                <a:solidFill>
                  <a:srgbClr val="FF0000"/>
                </a:solidFill>
              </a:rPr>
              <a:t>You</a:t>
            </a:r>
            <a:r>
              <a:rPr lang="ru-RU" sz="5700" dirty="0" smtClean="0">
                <a:solidFill>
                  <a:srgbClr val="FF0000"/>
                </a:solidFill>
              </a:rPr>
              <a:t> </a:t>
            </a:r>
            <a:r>
              <a:rPr lang="ru-RU" sz="5700" dirty="0" err="1" smtClean="0">
                <a:solidFill>
                  <a:srgbClr val="FF0000"/>
                </a:solidFill>
              </a:rPr>
              <a:t>should</a:t>
            </a:r>
            <a:r>
              <a:rPr lang="ru-RU" sz="5700" dirty="0" smtClean="0">
                <a:solidFill>
                  <a:srgbClr val="FF0000"/>
                </a:solidFill>
              </a:rPr>
              <a:t> </a:t>
            </a:r>
            <a:r>
              <a:rPr lang="ru-RU" sz="5700" dirty="0" err="1" smtClean="0">
                <a:solidFill>
                  <a:srgbClr val="FF0000"/>
                </a:solidFill>
              </a:rPr>
              <a:t>work</a:t>
            </a:r>
            <a:r>
              <a:rPr lang="ru-RU" sz="5700" dirty="0" smtClean="0">
                <a:solidFill>
                  <a:srgbClr val="FF0000"/>
                </a:solidFill>
              </a:rPr>
              <a:t> </a:t>
            </a:r>
            <a:r>
              <a:rPr lang="ru-RU" sz="5700" dirty="0" err="1" smtClean="0">
                <a:solidFill>
                  <a:srgbClr val="FF0000"/>
                </a:solidFill>
              </a:rPr>
              <a:t>harder</a:t>
            </a:r>
            <a:r>
              <a:rPr lang="ru-RU" sz="5700" dirty="0" smtClean="0">
                <a:solidFill>
                  <a:srgbClr val="FF0000"/>
                </a:solidFill>
              </a:rPr>
              <a:t>. </a:t>
            </a:r>
            <a:r>
              <a:rPr lang="ru-RU" sz="5700" dirty="0" smtClean="0"/>
              <a:t>– Вам следует больше заниматься.</a:t>
            </a:r>
          </a:p>
          <a:p>
            <a:pPr lvl="0"/>
            <a:r>
              <a:rPr lang="en-US" sz="5700" dirty="0" smtClean="0">
                <a:solidFill>
                  <a:srgbClr val="FF0000"/>
                </a:solidFill>
              </a:rPr>
              <a:t>You’re making progress. (You are doing well.) </a:t>
            </a:r>
            <a:r>
              <a:rPr lang="en-US" sz="5700" dirty="0" smtClean="0"/>
              <a:t>– </a:t>
            </a:r>
            <a:r>
              <a:rPr lang="ru-RU" sz="5700" dirty="0" smtClean="0"/>
              <a:t>Вы</a:t>
            </a:r>
            <a:r>
              <a:rPr lang="en-US" sz="5700" dirty="0" smtClean="0"/>
              <a:t> </a:t>
            </a:r>
            <a:r>
              <a:rPr lang="ru-RU" sz="5700" dirty="0" smtClean="0"/>
              <a:t>делаете</a:t>
            </a:r>
            <a:r>
              <a:rPr lang="en-US" sz="5700" dirty="0" smtClean="0"/>
              <a:t> </a:t>
            </a:r>
            <a:r>
              <a:rPr lang="ru-RU" sz="5700" dirty="0" smtClean="0"/>
              <a:t>успехи</a:t>
            </a:r>
            <a:r>
              <a:rPr lang="en-US" sz="5700" dirty="0" smtClean="0"/>
              <a:t>.</a:t>
            </a:r>
            <a:endParaRPr lang="ru-RU" sz="5700" dirty="0" smtClean="0"/>
          </a:p>
          <a:p>
            <a:pPr lvl="0"/>
            <a:r>
              <a:rPr lang="ru-RU" sz="5700" dirty="0" err="1" smtClean="0">
                <a:solidFill>
                  <a:srgbClr val="FF0000"/>
                </a:solidFill>
              </a:rPr>
              <a:t>That’s</a:t>
            </a:r>
            <a:r>
              <a:rPr lang="ru-RU" sz="5700" dirty="0" smtClean="0">
                <a:solidFill>
                  <a:srgbClr val="FF0000"/>
                </a:solidFill>
              </a:rPr>
              <a:t> </a:t>
            </a:r>
            <a:r>
              <a:rPr lang="ru-RU" sz="5700" dirty="0" err="1" smtClean="0">
                <a:solidFill>
                  <a:srgbClr val="FF0000"/>
                </a:solidFill>
              </a:rPr>
              <a:t>right</a:t>
            </a:r>
            <a:r>
              <a:rPr lang="ru-RU" sz="5700" dirty="0" smtClean="0"/>
              <a:t>. – Верно. Правильно.</a:t>
            </a:r>
          </a:p>
          <a:p>
            <a:pPr lvl="0"/>
            <a:r>
              <a:rPr lang="ru-RU" sz="5700" dirty="0" err="1" smtClean="0">
                <a:solidFill>
                  <a:srgbClr val="FF0000"/>
                </a:solidFill>
              </a:rPr>
              <a:t>Good</a:t>
            </a:r>
            <a:r>
              <a:rPr lang="ru-RU" sz="5700" dirty="0" smtClean="0">
                <a:solidFill>
                  <a:srgbClr val="FF0000"/>
                </a:solidFill>
              </a:rPr>
              <a:t>. </a:t>
            </a:r>
            <a:r>
              <a:rPr lang="ru-RU" sz="5700" dirty="0" err="1" smtClean="0">
                <a:solidFill>
                  <a:srgbClr val="FF0000"/>
                </a:solidFill>
              </a:rPr>
              <a:t>That’s</a:t>
            </a:r>
            <a:r>
              <a:rPr lang="ru-RU" sz="5700" dirty="0" smtClean="0">
                <a:solidFill>
                  <a:srgbClr val="FF0000"/>
                </a:solidFill>
              </a:rPr>
              <a:t> </a:t>
            </a:r>
            <a:r>
              <a:rPr lang="ru-RU" sz="5700" dirty="0" err="1" smtClean="0">
                <a:solidFill>
                  <a:srgbClr val="FF0000"/>
                </a:solidFill>
              </a:rPr>
              <a:t>good</a:t>
            </a:r>
            <a:r>
              <a:rPr lang="ru-RU" sz="5700" dirty="0" smtClean="0">
                <a:solidFill>
                  <a:srgbClr val="FF0000"/>
                </a:solidFill>
              </a:rPr>
              <a:t>. </a:t>
            </a:r>
            <a:r>
              <a:rPr lang="ru-RU" sz="5700" dirty="0" smtClean="0"/>
              <a:t>– Хорошо, очень хорошо.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785794"/>
            <a:ext cx="8686800" cy="5294331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4000" dirty="0" err="1" smtClean="0">
                <a:solidFill>
                  <a:srgbClr val="FF0000"/>
                </a:solidFill>
              </a:rPr>
              <a:t>You’ve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 err="1" smtClean="0">
                <a:solidFill>
                  <a:srgbClr val="FF0000"/>
                </a:solidFill>
              </a:rPr>
              <a:t>got</a:t>
            </a:r>
            <a:r>
              <a:rPr lang="ru-RU" sz="4000" dirty="0" smtClean="0">
                <a:solidFill>
                  <a:srgbClr val="FF0000"/>
                </a:solidFill>
              </a:rPr>
              <a:t> 4 (</a:t>
            </a:r>
            <a:r>
              <a:rPr lang="ru-RU" sz="4000" dirty="0" err="1" smtClean="0">
                <a:solidFill>
                  <a:srgbClr val="FF0000"/>
                </a:solidFill>
              </a:rPr>
              <a:t>for</a:t>
            </a:r>
            <a:r>
              <a:rPr lang="ru-RU" sz="4000" dirty="0" smtClean="0">
                <a:solidFill>
                  <a:srgbClr val="FF0000"/>
                </a:solidFill>
              </a:rPr>
              <a:t>). </a:t>
            </a:r>
            <a:r>
              <a:rPr lang="ru-RU" sz="4000" dirty="0" smtClean="0"/>
              <a:t>– Вам четыре.</a:t>
            </a:r>
          </a:p>
          <a:p>
            <a:pPr lvl="0"/>
            <a:r>
              <a:rPr lang="en-US" sz="4000" dirty="0" smtClean="0">
                <a:solidFill>
                  <a:srgbClr val="FF0000"/>
                </a:solidFill>
              </a:rPr>
              <a:t>You’ve made a lot of mistakes, so I’ve given you 3 (three).</a:t>
            </a:r>
            <a:r>
              <a:rPr lang="en-US" sz="4000" dirty="0" smtClean="0"/>
              <a:t> – </a:t>
            </a:r>
            <a:r>
              <a:rPr lang="ru-RU" sz="4000" dirty="0" smtClean="0"/>
              <a:t>Вы</a:t>
            </a:r>
            <a:r>
              <a:rPr lang="en-US" sz="4000" dirty="0" smtClean="0"/>
              <a:t> </a:t>
            </a:r>
            <a:r>
              <a:rPr lang="ru-RU" sz="4000" dirty="0" smtClean="0"/>
              <a:t>сделали</a:t>
            </a:r>
            <a:r>
              <a:rPr lang="en-US" sz="4000" dirty="0" smtClean="0"/>
              <a:t> </a:t>
            </a:r>
            <a:r>
              <a:rPr lang="ru-RU" sz="4000" dirty="0" smtClean="0"/>
              <a:t>много</a:t>
            </a:r>
            <a:r>
              <a:rPr lang="en-US" sz="4000" dirty="0" smtClean="0"/>
              <a:t> </a:t>
            </a:r>
            <a:r>
              <a:rPr lang="ru-RU" sz="4000" dirty="0" smtClean="0"/>
              <a:t>ошибок</a:t>
            </a:r>
            <a:r>
              <a:rPr lang="en-US" sz="4000" dirty="0" smtClean="0"/>
              <a:t>, </a:t>
            </a:r>
            <a:r>
              <a:rPr lang="ru-RU" sz="4000" dirty="0" smtClean="0"/>
              <a:t>и</a:t>
            </a:r>
            <a:r>
              <a:rPr lang="en-US" sz="4000" dirty="0" smtClean="0"/>
              <a:t> </a:t>
            </a:r>
            <a:r>
              <a:rPr lang="ru-RU" sz="4000" dirty="0" smtClean="0"/>
              <a:t>я</a:t>
            </a:r>
            <a:r>
              <a:rPr lang="en-US" sz="4000" dirty="0" smtClean="0"/>
              <a:t> </a:t>
            </a:r>
            <a:r>
              <a:rPr lang="ru-RU" sz="4000" dirty="0" err="1" smtClean="0"/>
              <a:t>вампоставила</a:t>
            </a:r>
            <a:r>
              <a:rPr lang="en-US" sz="4000" dirty="0" smtClean="0"/>
              <a:t> 3.</a:t>
            </a:r>
            <a:endParaRPr lang="ru-RU" sz="4000" dirty="0" smtClean="0"/>
          </a:p>
          <a:p>
            <a:pPr lvl="0"/>
            <a:r>
              <a:rPr lang="en-US" sz="4000" dirty="0" smtClean="0">
                <a:solidFill>
                  <a:srgbClr val="FF0000"/>
                </a:solidFill>
              </a:rPr>
              <a:t>I am going to give you 2 (two). </a:t>
            </a:r>
            <a:r>
              <a:rPr lang="en-US" sz="4000" dirty="0" smtClean="0"/>
              <a:t>– </a:t>
            </a:r>
            <a:r>
              <a:rPr lang="ru-RU" sz="4000" dirty="0" smtClean="0"/>
              <a:t>Я</a:t>
            </a:r>
            <a:r>
              <a:rPr lang="en-US" sz="4000" dirty="0" smtClean="0"/>
              <a:t> </a:t>
            </a:r>
            <a:r>
              <a:rPr lang="ru-RU" sz="4000" dirty="0" smtClean="0"/>
              <a:t>поставлю</a:t>
            </a:r>
            <a:r>
              <a:rPr lang="en-US" sz="4000" dirty="0" smtClean="0"/>
              <a:t> </a:t>
            </a:r>
            <a:r>
              <a:rPr lang="ru-RU" sz="4000" dirty="0" smtClean="0"/>
              <a:t>вам</a:t>
            </a:r>
            <a:r>
              <a:rPr lang="en-US" sz="4000" dirty="0" smtClean="0"/>
              <a:t> </a:t>
            </a:r>
            <a:r>
              <a:rPr lang="ru-RU" sz="4000" dirty="0" smtClean="0"/>
              <a:t>двойку</a:t>
            </a:r>
            <a:r>
              <a:rPr lang="en-US" sz="4000" dirty="0" smtClean="0"/>
              <a:t>.</a:t>
            </a:r>
            <a:endParaRPr lang="ru-RU" sz="4000" dirty="0" smtClean="0"/>
          </a:p>
          <a:p>
            <a:pPr lvl="0"/>
            <a:r>
              <a:rPr lang="en-US" sz="4000" dirty="0" smtClean="0">
                <a:solidFill>
                  <a:srgbClr val="FF0000"/>
                </a:solidFill>
              </a:rPr>
              <a:t>The lesson is over. </a:t>
            </a:r>
            <a:r>
              <a:rPr lang="en-US" sz="4000" dirty="0" smtClean="0"/>
              <a:t>– </a:t>
            </a:r>
            <a:r>
              <a:rPr lang="ru-RU" sz="4000" dirty="0" smtClean="0"/>
              <a:t>Урок</a:t>
            </a:r>
            <a:r>
              <a:rPr lang="en-US" sz="4000" dirty="0" smtClean="0"/>
              <a:t> </a:t>
            </a:r>
            <a:r>
              <a:rPr lang="ru-RU" sz="4000" dirty="0" smtClean="0"/>
              <a:t>окончен</a:t>
            </a:r>
            <a:r>
              <a:rPr lang="en-US" sz="4000" dirty="0" smtClean="0"/>
              <a:t>.</a:t>
            </a:r>
            <a:endParaRPr lang="ru-RU" sz="4000" dirty="0" smtClean="0"/>
          </a:p>
          <a:p>
            <a:pPr lvl="0"/>
            <a:r>
              <a:rPr lang="en-US" sz="4000" dirty="0" smtClean="0">
                <a:solidFill>
                  <a:srgbClr val="FF0000"/>
                </a:solidFill>
              </a:rPr>
              <a:t>Goodbye!</a:t>
            </a:r>
            <a:endParaRPr lang="ru-RU" sz="4000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0"/>
            <a:ext cx="8897757" cy="6740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I come in?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войти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Sorry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being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-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Извините за опоздание.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open / close the window?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мне открыть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закрыть </a:t>
            </a:r>
          </a:p>
          <a:p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окно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I go out, please?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выйти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we have to do now?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мы должны сейчас </a:t>
            </a:r>
            <a:endParaRPr lang="ru-RU" sz="2400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делать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have to write this down?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надо записать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don't understand. Could you repeat that, please?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ru-RU" sz="2400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понимаю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не могли бы повторить?</a:t>
            </a:r>
            <a:b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explain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 еще раз, </a:t>
            </a:r>
            <a:endParaRPr lang="ru-RU" sz="2400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пожалуйста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I'm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ready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Shall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готов. Можно начать?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"..."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Russian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слово "..." означает </a:t>
            </a:r>
            <a:endParaRPr lang="ru-RU" sz="2400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по-русски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"..."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сказать "..." по-английски?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this word pronounced?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произносится это слово</a:t>
            </a:r>
            <a:r>
              <a:rPr 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469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332656"/>
            <a:ext cx="40639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Practical work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90506" y="1412776"/>
            <a:ext cx="69942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 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term with the definition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173054"/>
              </p:ext>
            </p:extLst>
          </p:nvPr>
        </p:nvGraphicFramePr>
        <p:xfrm>
          <a:off x="1390506" y="2492896"/>
          <a:ext cx="609600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The terms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definitions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5)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87908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143932" cy="6000768"/>
          </a:xfrm>
        </p:spPr>
        <p:txBody>
          <a:bodyPr>
            <a:normAutofit fontScale="70000" lnSpcReduction="20000"/>
          </a:bodyPr>
          <a:lstStyle/>
          <a:p>
            <a:pPr lvl="0">
              <a:buNone/>
            </a:pPr>
            <a:r>
              <a:rPr lang="en-US" dirty="0"/>
              <a:t>A) Mouse </a:t>
            </a:r>
            <a:r>
              <a:rPr lang="en-US" dirty="0" smtClean="0"/>
              <a:t>     B</a:t>
            </a:r>
            <a:r>
              <a:rPr lang="en-US" dirty="0"/>
              <a:t>) Keyboard </a:t>
            </a:r>
            <a:r>
              <a:rPr lang="en-US" dirty="0" smtClean="0"/>
              <a:t>     C</a:t>
            </a:r>
            <a:r>
              <a:rPr lang="en-US" dirty="0"/>
              <a:t>) Scanner </a:t>
            </a:r>
            <a:r>
              <a:rPr lang="en-US" dirty="0" smtClean="0"/>
              <a:t>      </a:t>
            </a:r>
            <a:r>
              <a:rPr lang="en-US" b="1" dirty="0" smtClean="0"/>
              <a:t>D</a:t>
            </a:r>
            <a:r>
              <a:rPr lang="en-US" b="1" dirty="0"/>
              <a:t>)</a:t>
            </a:r>
            <a:r>
              <a:rPr lang="en-US" dirty="0"/>
              <a:t> Hard disc</a:t>
            </a:r>
            <a:endParaRPr lang="ru-RU" dirty="0"/>
          </a:p>
          <a:p>
            <a:pPr lvl="0">
              <a:buNone/>
            </a:pPr>
            <a:r>
              <a:rPr lang="en-US" dirty="0" smtClean="0"/>
              <a:t>A</a:t>
            </a:r>
            <a:r>
              <a:rPr lang="en-US" dirty="0"/>
              <a:t>) Windows B) </a:t>
            </a:r>
            <a:r>
              <a:rPr lang="en-US" dirty="0" err="1"/>
              <a:t>MacOS</a:t>
            </a:r>
            <a:r>
              <a:rPr lang="en-US" dirty="0"/>
              <a:t> </a:t>
            </a:r>
            <a:r>
              <a:rPr lang="en-US" dirty="0" smtClean="0"/>
              <a:t>          C</a:t>
            </a:r>
            <a:r>
              <a:rPr lang="en-US" dirty="0"/>
              <a:t>) </a:t>
            </a:r>
            <a:r>
              <a:rPr lang="en-US" dirty="0" smtClean="0"/>
              <a:t>Linux          </a:t>
            </a:r>
            <a:r>
              <a:rPr lang="en-US" b="1" dirty="0" smtClean="0"/>
              <a:t>D</a:t>
            </a:r>
            <a:r>
              <a:rPr lang="en-US" b="1" dirty="0"/>
              <a:t>)</a:t>
            </a:r>
            <a:r>
              <a:rPr lang="en-US" dirty="0"/>
              <a:t> MS Office</a:t>
            </a:r>
            <a:endParaRPr lang="ru-RU" dirty="0"/>
          </a:p>
          <a:p>
            <a:pPr lvl="0">
              <a:buNone/>
            </a:pPr>
            <a:r>
              <a:rPr lang="en-US" b="1" dirty="0" smtClean="0"/>
              <a:t>A)</a:t>
            </a:r>
            <a:r>
              <a:rPr lang="en-US" dirty="0" smtClean="0"/>
              <a:t> Large </a:t>
            </a:r>
            <a:r>
              <a:rPr lang="en-US" dirty="0"/>
              <a:t>tower </a:t>
            </a:r>
            <a:r>
              <a:rPr lang="en-US" dirty="0" smtClean="0"/>
              <a:t> B</a:t>
            </a:r>
            <a:r>
              <a:rPr lang="en-US" dirty="0"/>
              <a:t>) Mini tower C) Midi tower D) Max </a:t>
            </a:r>
            <a:r>
              <a:rPr lang="en-US" dirty="0" smtClean="0"/>
              <a:t>tower</a:t>
            </a:r>
            <a:endParaRPr lang="ru-RU" dirty="0" smtClean="0"/>
          </a:p>
          <a:p>
            <a:pPr lvl="0">
              <a:buNone/>
            </a:pPr>
            <a:r>
              <a:rPr lang="en-US" dirty="0" smtClean="0"/>
              <a:t>A</a:t>
            </a:r>
            <a:r>
              <a:rPr lang="en-US" dirty="0"/>
              <a:t>) MS Word </a:t>
            </a:r>
            <a:r>
              <a:rPr lang="en-US" b="1" dirty="0"/>
              <a:t>B)</a:t>
            </a:r>
            <a:r>
              <a:rPr lang="en-US" dirty="0"/>
              <a:t> MS Word pad C) MS Excel  D) MS Power point</a:t>
            </a:r>
            <a:endParaRPr lang="ru-RU" dirty="0"/>
          </a:p>
          <a:p>
            <a:pPr lvl="0">
              <a:buNone/>
            </a:pPr>
            <a:r>
              <a:rPr lang="en-US" dirty="0" smtClean="0"/>
              <a:t>A</a:t>
            </a:r>
            <a:r>
              <a:rPr lang="en-US" dirty="0"/>
              <a:t>) Logical </a:t>
            </a:r>
            <a:r>
              <a:rPr lang="en-US" dirty="0" smtClean="0"/>
              <a:t>    B</a:t>
            </a:r>
            <a:r>
              <a:rPr lang="en-US" dirty="0"/>
              <a:t>) Digital </a:t>
            </a:r>
            <a:r>
              <a:rPr lang="en-US" dirty="0" smtClean="0"/>
              <a:t>           </a:t>
            </a:r>
            <a:r>
              <a:rPr lang="en-US" b="1" dirty="0" smtClean="0"/>
              <a:t>C</a:t>
            </a:r>
            <a:r>
              <a:rPr lang="en-US" b="1" dirty="0"/>
              <a:t>)</a:t>
            </a:r>
            <a:r>
              <a:rPr lang="en-US" dirty="0"/>
              <a:t> Animal </a:t>
            </a:r>
            <a:r>
              <a:rPr lang="en-US" dirty="0" smtClean="0"/>
              <a:t>      D</a:t>
            </a:r>
            <a:r>
              <a:rPr lang="en-US" dirty="0"/>
              <a:t>) </a:t>
            </a:r>
            <a:r>
              <a:rPr lang="en-US" dirty="0" err="1"/>
              <a:t>Curency</a:t>
            </a:r>
            <a:endParaRPr lang="ru-RU" dirty="0"/>
          </a:p>
          <a:p>
            <a:pPr lvl="0">
              <a:buNone/>
            </a:pPr>
            <a:r>
              <a:rPr lang="en-US" b="1" dirty="0" smtClean="0"/>
              <a:t>A)</a:t>
            </a:r>
            <a:r>
              <a:rPr lang="en-US" dirty="0" smtClean="0"/>
              <a:t> Motherboard </a:t>
            </a:r>
            <a:r>
              <a:rPr lang="en-US" dirty="0"/>
              <a:t>B) Printer </a:t>
            </a:r>
            <a:r>
              <a:rPr lang="en-US" dirty="0" smtClean="0"/>
              <a:t>    C</a:t>
            </a:r>
            <a:r>
              <a:rPr lang="en-US" dirty="0"/>
              <a:t>) Monitor </a:t>
            </a:r>
            <a:r>
              <a:rPr lang="en-US" dirty="0" smtClean="0"/>
              <a:t>     D</a:t>
            </a:r>
            <a:r>
              <a:rPr lang="en-US" dirty="0"/>
              <a:t>) </a:t>
            </a:r>
            <a:r>
              <a:rPr lang="en-US" dirty="0" smtClean="0"/>
              <a:t>Headphones</a:t>
            </a:r>
            <a:endParaRPr lang="ru-RU" dirty="0" smtClean="0"/>
          </a:p>
          <a:p>
            <a:pPr lvl="0">
              <a:buNone/>
            </a:pPr>
            <a:r>
              <a:rPr lang="en-US" dirty="0" smtClean="0"/>
              <a:t>A) Computer </a:t>
            </a:r>
            <a:r>
              <a:rPr lang="en-US" b="1" dirty="0" smtClean="0"/>
              <a:t>B)</a:t>
            </a:r>
            <a:r>
              <a:rPr lang="en-US" dirty="0" smtClean="0"/>
              <a:t> Microwave  C) Projector    D) </a:t>
            </a:r>
            <a:r>
              <a:rPr lang="en-US" dirty="0" err="1" smtClean="0"/>
              <a:t>Writeboard</a:t>
            </a:r>
            <a:endParaRPr lang="ru-RU" dirty="0" smtClean="0"/>
          </a:p>
          <a:p>
            <a:pPr lvl="0">
              <a:buNone/>
            </a:pPr>
            <a:r>
              <a:rPr lang="en-US" dirty="0" smtClean="0"/>
              <a:t>A</a:t>
            </a:r>
            <a:r>
              <a:rPr lang="en-US" dirty="0"/>
              <a:t>) Enter </a:t>
            </a:r>
            <a:r>
              <a:rPr lang="en-US" dirty="0" smtClean="0"/>
              <a:t>        B</a:t>
            </a:r>
            <a:r>
              <a:rPr lang="en-US" dirty="0"/>
              <a:t>) Shift </a:t>
            </a:r>
            <a:r>
              <a:rPr lang="en-US" dirty="0" smtClean="0"/>
              <a:t>              </a:t>
            </a:r>
            <a:r>
              <a:rPr lang="en-US" b="1" dirty="0" smtClean="0"/>
              <a:t>C</a:t>
            </a:r>
            <a:r>
              <a:rPr lang="en-US" b="1" dirty="0"/>
              <a:t>)</a:t>
            </a:r>
            <a:r>
              <a:rPr lang="en-US" dirty="0"/>
              <a:t> </a:t>
            </a:r>
            <a:r>
              <a:rPr lang="en-US" dirty="0" smtClean="0"/>
              <a:t>House        </a:t>
            </a:r>
            <a:r>
              <a:rPr lang="en-US" dirty="0"/>
              <a:t>D) </a:t>
            </a:r>
            <a:r>
              <a:rPr lang="en-US" dirty="0" err="1"/>
              <a:t>Backspase</a:t>
            </a:r>
            <a:endParaRPr lang="ru-RU" dirty="0"/>
          </a:p>
          <a:p>
            <a:pPr lvl="0">
              <a:buNone/>
            </a:pPr>
            <a:r>
              <a:rPr lang="en-US" b="1" dirty="0" smtClean="0"/>
              <a:t>A)</a:t>
            </a:r>
            <a:r>
              <a:rPr lang="en-US" dirty="0" smtClean="0"/>
              <a:t> Data          B</a:t>
            </a:r>
            <a:r>
              <a:rPr lang="en-US" dirty="0"/>
              <a:t>) </a:t>
            </a:r>
            <a:r>
              <a:rPr lang="en-US" dirty="0" smtClean="0"/>
              <a:t>Begin              </a:t>
            </a:r>
            <a:r>
              <a:rPr lang="en-US" dirty="0"/>
              <a:t>C) </a:t>
            </a:r>
            <a:r>
              <a:rPr lang="en-US" dirty="0" smtClean="0"/>
              <a:t>Write         </a:t>
            </a:r>
            <a:r>
              <a:rPr lang="en-US" dirty="0"/>
              <a:t>D) </a:t>
            </a:r>
            <a:r>
              <a:rPr lang="en-US" dirty="0" err="1"/>
              <a:t>Readln</a:t>
            </a:r>
            <a:endParaRPr lang="ru-RU" dirty="0"/>
          </a:p>
          <a:p>
            <a:pPr lvl="0">
              <a:buNone/>
            </a:pPr>
            <a:r>
              <a:rPr lang="en-US" b="1" dirty="0" smtClean="0"/>
              <a:t>A</a:t>
            </a:r>
            <a:r>
              <a:rPr lang="en-US" b="1" dirty="0"/>
              <a:t>)</a:t>
            </a:r>
            <a:r>
              <a:rPr lang="en-US" dirty="0"/>
              <a:t> Internet</a:t>
            </a:r>
            <a:r>
              <a:rPr lang="en-US" b="1" dirty="0"/>
              <a:t> </a:t>
            </a:r>
            <a:r>
              <a:rPr lang="en-US" b="1" dirty="0" smtClean="0"/>
              <a:t>   </a:t>
            </a:r>
            <a:r>
              <a:rPr lang="en-US" dirty="0" smtClean="0"/>
              <a:t>B</a:t>
            </a:r>
            <a:r>
              <a:rPr lang="en-US" dirty="0"/>
              <a:t>) </a:t>
            </a:r>
            <a:r>
              <a:rPr lang="en-US" dirty="0" smtClean="0"/>
              <a:t>Google            </a:t>
            </a:r>
            <a:r>
              <a:rPr lang="en-US" dirty="0"/>
              <a:t>C) Opera </a:t>
            </a:r>
            <a:r>
              <a:rPr lang="en-US" dirty="0" smtClean="0"/>
              <a:t>      D</a:t>
            </a:r>
            <a:r>
              <a:rPr lang="en-US" dirty="0"/>
              <a:t>) </a:t>
            </a:r>
            <a:r>
              <a:rPr lang="en-US" dirty="0" err="1"/>
              <a:t>Safary</a:t>
            </a:r>
            <a:endParaRPr lang="ru-RU" dirty="0"/>
          </a:p>
          <a:p>
            <a:pPr lvl="0">
              <a:buNone/>
            </a:pPr>
            <a:r>
              <a:rPr lang="en-US" dirty="0"/>
              <a:t>A) *.exe </a:t>
            </a:r>
            <a:r>
              <a:rPr lang="en-US" dirty="0" smtClean="0"/>
              <a:t>         B</a:t>
            </a:r>
            <a:r>
              <a:rPr lang="en-US" dirty="0"/>
              <a:t>) *.bmp </a:t>
            </a:r>
            <a:r>
              <a:rPr lang="en-US" dirty="0" smtClean="0"/>
              <a:t>            </a:t>
            </a:r>
            <a:r>
              <a:rPr lang="en-US" b="1" dirty="0" smtClean="0"/>
              <a:t>C</a:t>
            </a:r>
            <a:r>
              <a:rPr lang="en-US" b="1" dirty="0"/>
              <a:t>)</a:t>
            </a:r>
            <a:r>
              <a:rPr lang="en-US" dirty="0"/>
              <a:t> *.</a:t>
            </a:r>
            <a:r>
              <a:rPr lang="en-US" dirty="0" smtClean="0"/>
              <a:t>kgb         </a:t>
            </a:r>
            <a:r>
              <a:rPr lang="en-US" dirty="0"/>
              <a:t>D) *.txt</a:t>
            </a:r>
            <a:endParaRPr lang="ru-RU" dirty="0"/>
          </a:p>
          <a:p>
            <a:pPr lvl="0">
              <a:buNone/>
            </a:pPr>
            <a:r>
              <a:rPr lang="en-US" dirty="0"/>
              <a:t>A) Paint </a:t>
            </a:r>
            <a:r>
              <a:rPr lang="en-US" dirty="0" smtClean="0"/>
              <a:t>        </a:t>
            </a:r>
            <a:r>
              <a:rPr lang="en-US" b="1" dirty="0" smtClean="0"/>
              <a:t>B</a:t>
            </a:r>
            <a:r>
              <a:rPr lang="en-US" b="1" dirty="0"/>
              <a:t>)</a:t>
            </a:r>
            <a:r>
              <a:rPr lang="en-US" dirty="0"/>
              <a:t> Skype </a:t>
            </a:r>
            <a:r>
              <a:rPr lang="en-US" dirty="0" smtClean="0"/>
              <a:t>            C</a:t>
            </a:r>
            <a:r>
              <a:rPr lang="en-US" dirty="0"/>
              <a:t>) Gimp </a:t>
            </a:r>
            <a:r>
              <a:rPr lang="en-US" dirty="0" smtClean="0"/>
              <a:t>       D</a:t>
            </a:r>
            <a:r>
              <a:rPr lang="en-US" dirty="0"/>
              <a:t>) Photoshop</a:t>
            </a:r>
            <a:endParaRPr lang="ru-RU" dirty="0"/>
          </a:p>
          <a:p>
            <a:pPr lvl="0">
              <a:buNone/>
            </a:pPr>
            <a:r>
              <a:rPr lang="en-US" dirty="0" smtClean="0"/>
              <a:t>A</a:t>
            </a:r>
            <a:r>
              <a:rPr lang="en-US" dirty="0"/>
              <a:t>) NOD32 </a:t>
            </a:r>
            <a:r>
              <a:rPr lang="en-US" dirty="0" smtClean="0"/>
              <a:t>    B</a:t>
            </a:r>
            <a:r>
              <a:rPr lang="en-US" dirty="0"/>
              <a:t>) Doctor Web C) </a:t>
            </a:r>
            <a:r>
              <a:rPr lang="en-US" dirty="0" err="1"/>
              <a:t>Kaspersky</a:t>
            </a:r>
            <a:r>
              <a:rPr lang="en-US" dirty="0"/>
              <a:t> </a:t>
            </a:r>
            <a:r>
              <a:rPr lang="en-US" b="1" dirty="0"/>
              <a:t>D)</a:t>
            </a:r>
            <a:r>
              <a:rPr lang="en-US" dirty="0"/>
              <a:t> </a:t>
            </a:r>
            <a:r>
              <a:rPr lang="en-US" dirty="0" err="1"/>
              <a:t>FreeYoutube</a:t>
            </a:r>
            <a:endParaRPr lang="ru-RU" dirty="0"/>
          </a:p>
          <a:p>
            <a:pPr lvl="0">
              <a:buNone/>
            </a:pPr>
            <a:r>
              <a:rPr lang="en-US" b="1" dirty="0" smtClean="0"/>
              <a:t>A</a:t>
            </a:r>
            <a:r>
              <a:rPr lang="en-US" b="1" dirty="0"/>
              <a:t>)</a:t>
            </a:r>
            <a:r>
              <a:rPr lang="en-US" dirty="0"/>
              <a:t> </a:t>
            </a:r>
            <a:r>
              <a:rPr lang="en-US" dirty="0" err="1"/>
              <a:t>Bot</a:t>
            </a:r>
            <a:r>
              <a:rPr lang="en-US" dirty="0"/>
              <a:t> </a:t>
            </a:r>
            <a:r>
              <a:rPr lang="en-US" dirty="0" smtClean="0"/>
              <a:t>           B</a:t>
            </a:r>
            <a:r>
              <a:rPr lang="en-US" dirty="0"/>
              <a:t>) </a:t>
            </a:r>
            <a:r>
              <a:rPr lang="en-US" dirty="0" smtClean="0"/>
              <a:t>Bit                  </a:t>
            </a:r>
            <a:r>
              <a:rPr lang="en-US" dirty="0"/>
              <a:t>C) </a:t>
            </a:r>
            <a:r>
              <a:rPr lang="en-US" dirty="0" smtClean="0"/>
              <a:t>Byte           </a:t>
            </a:r>
            <a:r>
              <a:rPr lang="en-US" dirty="0"/>
              <a:t>D) Gigabyte</a:t>
            </a:r>
            <a:endParaRPr lang="ru-RU" dirty="0"/>
          </a:p>
          <a:p>
            <a:pPr lvl="0">
              <a:buNone/>
            </a:pPr>
            <a:r>
              <a:rPr lang="en-US" dirty="0" smtClean="0"/>
              <a:t>A</a:t>
            </a:r>
            <a:r>
              <a:rPr lang="en-US" dirty="0"/>
              <a:t>) </a:t>
            </a:r>
            <a:r>
              <a:rPr lang="en-US" dirty="0" smtClean="0"/>
              <a:t>Jet             </a:t>
            </a:r>
            <a:r>
              <a:rPr lang="en-US" dirty="0"/>
              <a:t>B) </a:t>
            </a:r>
            <a:r>
              <a:rPr lang="en-US" dirty="0" smtClean="0"/>
              <a:t>Laser             </a:t>
            </a:r>
            <a:r>
              <a:rPr lang="en-US" b="1" dirty="0"/>
              <a:t>C)</a:t>
            </a:r>
            <a:r>
              <a:rPr lang="en-US" dirty="0"/>
              <a:t> Fax </a:t>
            </a:r>
            <a:r>
              <a:rPr lang="en-US" dirty="0" smtClean="0"/>
              <a:t>            D</a:t>
            </a:r>
            <a:r>
              <a:rPr lang="en-US" dirty="0"/>
              <a:t>) Matrix</a:t>
            </a:r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285728"/>
            <a:ext cx="642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Find one </a:t>
            </a:r>
            <a:r>
              <a:rPr lang="en-US" smtClean="0"/>
              <a:t>odd word</a:t>
            </a:r>
            <a:endParaRPr lang="ru-RU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582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борник детских песен на английском языке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500042"/>
            <a:ext cx="8636060" cy="5643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32265" y="-1132265"/>
            <a:ext cx="6858000" cy="9122530"/>
          </a:xfrm>
        </p:spPr>
      </p:pic>
    </p:spTree>
    <p:extLst>
      <p:ext uri="{BB962C8B-B14F-4D97-AF65-F5344CB8AC3E}">
        <p14:creationId xmlns:p14="http://schemas.microsoft.com/office/powerpoint/2010/main" val="20685235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35384" y="-1114556"/>
            <a:ext cx="6873234" cy="914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0272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7948266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завершении программы 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владеем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английским языком на 2 уровня выше, </a:t>
            </a:r>
            <a:endParaRPr lang="ru-RU" sz="28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наш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начальный уровень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знаем 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понимаем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предметную терминологию и </a:t>
            </a:r>
            <a:endParaRPr lang="ru-RU" sz="28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академический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 язык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Tx/>
              <a:buChar char="-"/>
            </a:pP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понимаем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оказания языковой </a:t>
            </a:r>
            <a:endParaRPr lang="ru-RU" sz="28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учащимся, изучающим предмет </a:t>
            </a:r>
            <a:endParaRPr lang="ru-RU" sz="28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посредством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английского языка. </a:t>
            </a:r>
          </a:p>
          <a:p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766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1" t="16468" r="33626" b="6250"/>
          <a:stretch/>
        </p:blipFill>
        <p:spPr bwMode="auto">
          <a:xfrm>
            <a:off x="467544" y="387798"/>
            <a:ext cx="8144484" cy="60655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474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322654">
            <a:off x="708265" y="1646702"/>
            <a:ext cx="5808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very much!</a:t>
            </a:r>
            <a:endParaRPr lang="ru-RU" sz="4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058" y="2786058"/>
            <a:ext cx="3481189" cy="2613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334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3" t="16667" r="34630" b="6250"/>
          <a:stretch/>
        </p:blipFill>
        <p:spPr bwMode="auto">
          <a:xfrm>
            <a:off x="529920" y="332656"/>
            <a:ext cx="8177217" cy="6192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32040" y="4826914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flipV="1">
            <a:off x="5436096" y="4934926"/>
            <a:ext cx="864096" cy="306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834252" y="5160637"/>
            <a:ext cx="864096" cy="306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6300192" y="5386348"/>
            <a:ext cx="864096" cy="306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50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6772" y="836712"/>
            <a:ext cx="787446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CONTENTAND LANGUAGE </a:t>
            </a:r>
          </a:p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INTEGRATED LEARNING (CLIL)</a:t>
            </a:r>
          </a:p>
          <a:p>
            <a:pPr algn="ctr"/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предметно-языковое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интегрированное обучение 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2244" y="2924944"/>
            <a:ext cx="886351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CLIL рассматривает изучение иностранного </a:t>
            </a:r>
            <a:endParaRPr lang="en-US" sz="32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языка как </a:t>
            </a: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инструмента для изучения других </a:t>
            </a:r>
            <a:endParaRPr lang="en-US" sz="32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предметов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 у ученика </a:t>
            </a:r>
            <a:endParaRPr lang="en-US" sz="3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учебе, а это, </a:t>
            </a:r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свою очередь, </a:t>
            </a:r>
            <a:endParaRPr lang="en-US" sz="3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ему переосмыслить и развить </a:t>
            </a:r>
            <a:endParaRPr lang="en-US" sz="3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 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способности, в том числе и на родном языке</a:t>
            </a:r>
          </a:p>
        </p:txBody>
      </p:sp>
    </p:spTree>
    <p:extLst>
      <p:ext uri="{BB962C8B-B14F-4D97-AF65-F5344CB8AC3E}">
        <p14:creationId xmlns:p14="http://schemas.microsoft.com/office/powerpoint/2010/main" val="261480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755576" y="620688"/>
            <a:ext cx="7776864" cy="5832648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 CLIL lesson, all four language skills should be combined. The skills are seen thus:</a:t>
            </a:r>
          </a:p>
          <a:p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Listening 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normal input activity, vital for language learning</a:t>
            </a:r>
          </a:p>
          <a:p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using meaningful material, is the major source of input</a:t>
            </a:r>
          </a:p>
          <a:p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Speaking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focuses on fluency. Accuracy is seen as subordinate</a:t>
            </a:r>
          </a:p>
          <a:p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Writing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is a series of lexical activities through which grammar is recycled.</a:t>
            </a:r>
          </a:p>
          <a:p>
            <a:pPr marL="0" indent="0">
              <a:buFont typeface="Wingdings 2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08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2656"/>
            <a:ext cx="2232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Listening</a:t>
            </a:r>
            <a:endParaRPr lang="ru-RU" sz="3200" dirty="0"/>
          </a:p>
        </p:txBody>
      </p:sp>
      <p:pic>
        <p:nvPicPr>
          <p:cNvPr id="7170" name="Picture 2" descr="F:\фото\IMG_03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6408712" cy="4272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76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692696"/>
            <a:ext cx="20088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endParaRPr lang="ru-RU" sz="4000" dirty="0"/>
          </a:p>
        </p:txBody>
      </p:sp>
      <p:pic>
        <p:nvPicPr>
          <p:cNvPr id="8194" name="Picture 2" descr="F:\фото\IMG_03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00581"/>
            <a:ext cx="7092280" cy="4728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153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253</TotalTime>
  <Words>1113</Words>
  <Application>Microsoft Office PowerPoint</Application>
  <PresentationFormat>Экран (4:3)</PresentationFormat>
  <Paragraphs>146</Paragraphs>
  <Slides>40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6" baseType="lpstr">
      <vt:lpstr>Calibri</vt:lpstr>
      <vt:lpstr>Franklin Gothic Book</vt:lpstr>
      <vt:lpstr>Franklin Gothic Medium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Phreses for teacher in english</vt:lpstr>
      <vt:lpstr>Hello -  здравствуйте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ыыыы</cp:lastModifiedBy>
  <cp:revision>51</cp:revision>
  <dcterms:created xsi:type="dcterms:W3CDTF">2017-01-23T12:45:34Z</dcterms:created>
  <dcterms:modified xsi:type="dcterms:W3CDTF">2017-11-20T15:13:17Z</dcterms:modified>
</cp:coreProperties>
</file>