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8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5BE4-2662-4D35-9B27-84158C0442E1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FA65-C795-463F-93B4-7C4EF1C38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F860-CF0A-4BF8-9031-CC938E5E5912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D343-1E8A-4B52-B57F-30671999E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FEB6-3E1E-482B-BFE8-2680300A051C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9C56-4A02-4E8C-AC75-2D8F7690B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F820-5913-45E0-A3E2-21C0158AB11C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788A-6D2F-496B-A635-1909E278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773D-F298-4855-A14E-E4AABCE252BD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EA72-9E53-4CEB-BB98-D554D8BB9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E4E2-8121-44EE-A9C8-0AE3456AAB18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4012-5F9E-4CD6-B622-BD0A35513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E9D2-C9B3-4288-B8AD-47C0CEBCE00C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8B5C-411D-4E66-9D0C-82880022C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C511-49F3-4E93-9B5D-24AD43FD9F27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3E3C-6AB3-4C44-B4CC-85C85FC98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84F9-4247-4707-97BD-E65CC6B91DC6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7A5D-D488-458C-97F7-F8D828FD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06B-162D-4CAE-9194-3943B23EBFC8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0AE1-4D9E-4125-9858-3712629A6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2CFF-49A0-4716-8B22-9772284AA7B1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8E3F-07A3-481F-B540-C0DE44579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4B83-0E9C-48D3-81A2-8C42AEE3A40D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9CE8-E22B-448E-A729-C109FE7FF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AD4A-8621-43B7-8261-01A4A1ED4C90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4CA0-AB08-4B6A-B77C-BFD17701D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7570-A588-4A77-954B-F61A4A73E54E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321F-08AC-460E-B842-785D18034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F23ED-E2A4-44E9-B192-0DA61DB403C6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DBF8-0A46-4C80-B9BF-BDE860721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0EE8-9B49-4818-BE24-A06AABFAC3ED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BFCA-476D-4241-A531-12A2ECD3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6087-FE82-48A6-9BA3-09281286F999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0497-AEAD-49F5-82F7-67748EA3B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6D05A-C921-486A-B182-C72D9464A00A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56817A-4C5E-4D01-B3CD-088681501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50" r:id="rId12"/>
    <p:sldLayoutId id="2147483738" r:id="rId13"/>
    <p:sldLayoutId id="2147483751" r:id="rId14"/>
    <p:sldLayoutId id="2147483752" r:id="rId15"/>
    <p:sldLayoutId id="2147483737" r:id="rId16"/>
    <p:sldLayoutId id="21474837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ru/" TargetMode="External"/><Relationship Id="rId2" Type="http://schemas.openxmlformats.org/officeDocument/2006/relationships/hyperlink" Target="http://www.akorda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s://postnauka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ctrTitle"/>
          </p:nvPr>
        </p:nvSpPr>
        <p:spPr>
          <a:xfrm>
            <a:off x="0" y="1447800"/>
            <a:ext cx="12192000" cy="3289300"/>
          </a:xfrm>
        </p:spPr>
        <p:txBody>
          <a:bodyPr/>
          <a:lstStyle/>
          <a:p>
            <a:pPr algn="ctr" eaLnBrk="1" hangingPunct="1"/>
            <a:r>
              <a:rPr lang="ru-RU" sz="5400" smtClean="0"/>
              <a:t>Послание Президента Республики Казахстан </a:t>
            </a:r>
            <a:br>
              <a:rPr lang="ru-RU" sz="5400" smtClean="0"/>
            </a:br>
            <a:r>
              <a:rPr lang="ru-RU" sz="5400" smtClean="0"/>
              <a:t>Н. Назарбаева народу Казахстана.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81000" y="147638"/>
            <a:ext cx="10756900" cy="1400175"/>
          </a:xfrm>
        </p:spPr>
        <p:txBody>
          <a:bodyPr/>
          <a:lstStyle/>
          <a:p>
            <a:pPr algn="ctr" eaLnBrk="1" hangingPunct="1"/>
            <a:r>
              <a:rPr lang="ru-RU" smtClean="0"/>
              <a:t>«Умные технологии» – шанс для рывка в развитии агропромышленного комплекса.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090613" y="2243138"/>
            <a:ext cx="8947150" cy="4195762"/>
          </a:xfrm>
        </p:spPr>
        <p:txBody>
          <a:bodyPr/>
          <a:lstStyle/>
          <a:p>
            <a:pPr eaLnBrk="1" hangingPunct="1"/>
            <a:r>
              <a:rPr lang="ru-RU" smtClean="0"/>
              <a:t>увеличение </a:t>
            </a:r>
            <a:r>
              <a:rPr lang="ru-RU" b="1" smtClean="0"/>
              <a:t>производительности труда </a:t>
            </a:r>
            <a:r>
              <a:rPr lang="ru-RU" smtClean="0"/>
              <a:t>и </a:t>
            </a:r>
            <a:r>
              <a:rPr lang="ru-RU" b="1" smtClean="0"/>
              <a:t>рост экспорта переработанной сельскохозяйственной продукции.</a:t>
            </a:r>
          </a:p>
          <a:p>
            <a:pPr eaLnBrk="1" hangingPunct="1"/>
            <a:r>
              <a:rPr lang="ru-RU" b="1" smtClean="0"/>
              <a:t>развитие аграрной науки</a:t>
            </a:r>
            <a:r>
              <a:rPr lang="ru-RU" smtClean="0"/>
              <a:t> как </a:t>
            </a:r>
            <a:r>
              <a:rPr lang="ru-RU" b="1" smtClean="0"/>
              <a:t>трансфера новых технологий</a:t>
            </a:r>
            <a:r>
              <a:rPr lang="ru-RU" smtClean="0"/>
              <a:t> и </a:t>
            </a:r>
            <a:r>
              <a:rPr lang="ru-RU" b="1" smtClean="0"/>
              <a:t>их адаптацией</a:t>
            </a:r>
            <a:r>
              <a:rPr lang="ru-RU" smtClean="0"/>
              <a:t> к отечественным условиям.</a:t>
            </a:r>
          </a:p>
          <a:p>
            <a:pPr eaLnBrk="1" hangingPunct="1"/>
            <a:r>
              <a:rPr lang="ru-RU" b="1" smtClean="0"/>
              <a:t>обновить программы обучения аграрных университетов лучшей практики</a:t>
            </a:r>
            <a:r>
              <a:rPr lang="ru-RU" smtClean="0"/>
              <a:t> в АПК. </a:t>
            </a:r>
          </a:p>
          <a:p>
            <a:pPr eaLnBrk="1" hangingPunct="1"/>
            <a:r>
              <a:rPr lang="ru-RU" b="1" smtClean="0">
                <a:latin typeface="Arial" charset="0"/>
              </a:rPr>
              <a:t>б</a:t>
            </a:r>
            <a:r>
              <a:rPr lang="ru-RU" b="1" smtClean="0"/>
              <a:t>еспилотная техника</a:t>
            </a:r>
            <a:r>
              <a:rPr lang="ru-RU" smtClean="0"/>
              <a:t> </a:t>
            </a:r>
          </a:p>
          <a:p>
            <a:pPr eaLnBrk="1" hangingPunct="1"/>
            <a:r>
              <a:rPr lang="ru-RU" b="1" smtClean="0"/>
              <a:t>поддержку сельхозкооперативов. </a:t>
            </a:r>
          </a:p>
          <a:p>
            <a:pPr eaLnBrk="1" hangingPunct="1"/>
            <a:r>
              <a:rPr lang="ru-RU" smtClean="0"/>
              <a:t>продвигать бренд «</a:t>
            </a:r>
            <a:r>
              <a:rPr lang="ru-RU" b="1" smtClean="0"/>
              <a:t>Сделано в Казахстане»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350838"/>
            <a:ext cx="9615487" cy="6218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452438"/>
            <a:ext cx="12192000" cy="1400175"/>
          </a:xfrm>
        </p:spPr>
        <p:txBody>
          <a:bodyPr/>
          <a:lstStyle/>
          <a:p>
            <a:pPr algn="ctr" eaLnBrk="1" hangingPunct="1"/>
            <a:r>
              <a:rPr lang="ru-RU" b="1" smtClean="0"/>
              <a:t>Повышение эффективности транспортно-логистической инфраструктуры.</a:t>
            </a:r>
            <a:endParaRPr lang="ru-RU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Довести ежегодные доходы от транзита в 2020 году до </a:t>
            </a:r>
            <a:r>
              <a:rPr lang="ru-RU" b="1" smtClean="0"/>
              <a:t>5 миллиардов долларов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масштабное внедрение </a:t>
            </a:r>
            <a:r>
              <a:rPr lang="ru-RU" b="1" smtClean="0"/>
              <a:t>цифровых технологий</a:t>
            </a:r>
            <a:r>
              <a:rPr lang="ru-RU" smtClean="0"/>
              <a:t>, таких как </a:t>
            </a:r>
            <a:r>
              <a:rPr lang="ru-RU" b="1" smtClean="0"/>
              <a:t>блокчейн (</a:t>
            </a:r>
            <a:r>
              <a:rPr lang="ru-RU" smtClean="0"/>
              <a:t>Blockchain – это цепочка блоков. Причем не просто цепочка. В ней выдерживается строгая последовательность.</a:t>
            </a:r>
            <a:r>
              <a:rPr lang="ru-RU" b="1" smtClean="0"/>
              <a:t>)</a:t>
            </a:r>
          </a:p>
          <a:p>
            <a:pPr eaLnBrk="1" hangingPunct="1"/>
            <a:r>
              <a:rPr lang="ru-RU" b="1" smtClean="0"/>
              <a:t>«больших данных»</a:t>
            </a:r>
            <a:r>
              <a:rPr lang="ru-RU" smtClean="0"/>
              <a:t> </a:t>
            </a:r>
            <a:r>
              <a:rPr lang="ru-RU" i="1" smtClean="0"/>
              <a:t>(Big</a:t>
            </a:r>
            <a:r>
              <a:rPr lang="ru-RU" smtClean="0"/>
              <a:t> </a:t>
            </a:r>
            <a:r>
              <a:rPr lang="ru-RU" i="1" smtClean="0"/>
              <a:t>data)</a:t>
            </a:r>
            <a:r>
              <a:rPr lang="ru-RU" smtClean="0"/>
              <a:t>. (обозначение структурированных и неструктурированных данных огромных объёмов и значительного многообразия)</a:t>
            </a:r>
          </a:p>
          <a:p>
            <a:pPr eaLnBrk="1" hangingPunct="1"/>
            <a:r>
              <a:rPr lang="ru-RU" b="1" smtClean="0"/>
              <a:t>Интеллектуальная транспортная система.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6763" y="1152525"/>
            <a:ext cx="9888537" cy="479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452438"/>
            <a:ext cx="12192000" cy="1400175"/>
          </a:xfrm>
        </p:spPr>
        <p:txBody>
          <a:bodyPr/>
          <a:lstStyle/>
          <a:p>
            <a:pPr algn="ctr" eaLnBrk="1" hangingPunct="1"/>
            <a:r>
              <a:rPr lang="ru-RU" b="1" smtClean="0"/>
              <a:t>Внедрение современных технологий в строительстве и коммунальном секторе.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103313" y="2052638"/>
            <a:ext cx="10415587" cy="4195762"/>
          </a:xfrm>
        </p:spPr>
        <p:txBody>
          <a:bodyPr/>
          <a:lstStyle/>
          <a:p>
            <a:pPr eaLnBrk="1" hangingPunct="1"/>
            <a:r>
              <a:rPr lang="ru-RU" b="1" smtClean="0"/>
              <a:t>новые методы строительства</a:t>
            </a:r>
            <a:r>
              <a:rPr lang="ru-RU" smtClean="0"/>
              <a:t>, </a:t>
            </a:r>
            <a:r>
              <a:rPr lang="ru-RU" b="1" smtClean="0"/>
              <a:t>современные материалы</a:t>
            </a:r>
            <a:r>
              <a:rPr lang="ru-RU" smtClean="0"/>
              <a:t>, </a:t>
            </a:r>
            <a:r>
              <a:rPr lang="ru-RU" b="1" smtClean="0"/>
              <a:t>принципиально иные подходы.</a:t>
            </a:r>
          </a:p>
          <a:p>
            <a:pPr eaLnBrk="1" hangingPunct="1"/>
            <a:r>
              <a:rPr lang="ru-RU" smtClean="0"/>
              <a:t>повышенные требования к </a:t>
            </a:r>
            <a:r>
              <a:rPr lang="ru-RU" b="1" smtClean="0"/>
              <a:t>качеству,</a:t>
            </a:r>
            <a:r>
              <a:rPr lang="ru-RU" smtClean="0"/>
              <a:t> </a:t>
            </a:r>
            <a:r>
              <a:rPr lang="ru-RU" b="1" smtClean="0"/>
              <a:t>экологичности и энергоэффективности </a:t>
            </a:r>
            <a:r>
              <a:rPr lang="ru-RU" smtClean="0"/>
              <a:t>зданий.</a:t>
            </a:r>
          </a:p>
          <a:p>
            <a:pPr eaLnBrk="1" hangingPunct="1"/>
            <a:r>
              <a:rPr lang="ru-RU" b="1" smtClean="0"/>
              <a:t>система интеллектуального управления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обеспечения </a:t>
            </a:r>
            <a:r>
              <a:rPr lang="ru-RU" b="1" smtClean="0"/>
              <a:t>сельских</a:t>
            </a:r>
            <a:r>
              <a:rPr lang="ru-RU" smtClean="0"/>
              <a:t> населенных пунктов </a:t>
            </a:r>
            <a:r>
              <a:rPr lang="ru-RU" b="1" smtClean="0"/>
              <a:t>качественной питьевой водой. </a:t>
            </a:r>
            <a:r>
              <a:rPr lang="ru-RU" smtClean="0"/>
              <a:t>Правительству необходимо ежегодно предусматривать на данную работу </a:t>
            </a:r>
            <a:r>
              <a:rPr lang="ru-RU" b="1" smtClean="0"/>
              <a:t>не менее 100 миллиардов тенге</a:t>
            </a:r>
            <a:r>
              <a:rPr lang="ru-RU" smtClean="0"/>
              <a:t> из всех источников.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4975" y="452438"/>
            <a:ext cx="8345488" cy="619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«Перезагрузка» финансового сектора.</a:t>
            </a:r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завершить </a:t>
            </a:r>
            <a:r>
              <a:rPr lang="ru-RU" b="1" smtClean="0"/>
              <a:t>очистку банковского портфеля</a:t>
            </a:r>
            <a:r>
              <a:rPr lang="ru-RU" smtClean="0"/>
              <a:t> от «плохих» кредитов. </a:t>
            </a:r>
          </a:p>
          <a:p>
            <a:pPr eaLnBrk="1" hangingPunct="1"/>
            <a:r>
              <a:rPr lang="ru-RU" smtClean="0"/>
              <a:t>Надзор за деятельностью финансовых институтов со стороны Нацбанка должен быть</a:t>
            </a:r>
            <a:r>
              <a:rPr lang="ru-RU" b="1" smtClean="0"/>
              <a:t> жестким, своевременным и действенным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/>
              <a:t>гарантировать соблюдение интересов простых граждан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ускорить принятие </a:t>
            </a:r>
            <a:r>
              <a:rPr lang="ru-RU" b="1" smtClean="0"/>
              <a:t>закона о банкротстве физических лиц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/>
              <a:t>Человеческий капитал – основа модернизации.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452438"/>
            <a:ext cx="9793287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Человеческий капитал – основа модернизации.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дошкольном образовании к 1 сентября 2019 года необходимо внедрить единые стандарты программ.</a:t>
            </a:r>
          </a:p>
          <a:p>
            <a:pPr eaLnBrk="1" hangingPunct="1"/>
            <a:r>
              <a:rPr lang="ru-RU" smtClean="0"/>
              <a:t>В среднем образовании начат переход на обновленное содержание, который будет завершен в 2021 году.</a:t>
            </a:r>
          </a:p>
          <a:p>
            <a:pPr eaLnBrk="1" hangingPunct="1"/>
            <a:r>
              <a:rPr lang="ru-RU" smtClean="0"/>
              <a:t>пересмотреть </a:t>
            </a:r>
            <a:r>
              <a:rPr lang="ru-RU" b="1" smtClean="0"/>
              <a:t>подходы к обучению и росту квалификации педагогов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/>
              <a:t>усилить качество преподавания математических и естественных наук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будет внедрено </a:t>
            </a:r>
            <a:r>
              <a:rPr lang="ru-RU" b="1" smtClean="0"/>
              <a:t>подушевое финансирование</a:t>
            </a:r>
            <a:r>
              <a:rPr lang="ru-RU" smtClean="0"/>
              <a:t> в городских школах.</a:t>
            </a:r>
          </a:p>
          <a:p>
            <a:pPr eaLnBrk="1" hangingPunct="1"/>
            <a:r>
              <a:rPr lang="ru-RU" b="1" smtClean="0"/>
              <a:t>Снизить</a:t>
            </a:r>
            <a:r>
              <a:rPr lang="ru-RU" smtClean="0"/>
              <a:t> </a:t>
            </a:r>
            <a:r>
              <a:rPr lang="ru-RU" b="1" smtClean="0"/>
              <a:t>нагрузку на учеников. </a:t>
            </a: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1103313" y="1150938"/>
            <a:ext cx="9780587" cy="5110162"/>
          </a:xfrm>
        </p:spPr>
        <p:txBody>
          <a:bodyPr/>
          <a:lstStyle/>
          <a:p>
            <a:pPr eaLnBrk="1" hangingPunct="1"/>
            <a:r>
              <a:rPr lang="ru-RU" smtClean="0"/>
              <a:t>создать </a:t>
            </a:r>
            <a:r>
              <a:rPr lang="ru-RU" b="1" smtClean="0"/>
              <a:t>сеть детских технопарков и бизнес-инкубаторов</a:t>
            </a:r>
            <a:r>
              <a:rPr lang="ru-RU" smtClean="0"/>
              <a:t> со всей необходимой инфраструктурой, включая компьютеры, лаборатории, 3D-принтеры.</a:t>
            </a:r>
          </a:p>
          <a:p>
            <a:pPr eaLnBrk="1" hangingPunct="1"/>
            <a:r>
              <a:rPr lang="ru-RU" smtClean="0"/>
              <a:t>Будущее казахстанцев – </a:t>
            </a:r>
            <a:r>
              <a:rPr lang="ru-RU" b="1" smtClean="0"/>
              <a:t>за свободным владением</a:t>
            </a:r>
            <a:r>
              <a:rPr lang="ru-RU" smtClean="0"/>
              <a:t> </a:t>
            </a:r>
            <a:r>
              <a:rPr lang="ru-RU" i="1" smtClean="0"/>
              <a:t>казахским, русским </a:t>
            </a:r>
            <a:r>
              <a:rPr lang="ru-RU" smtClean="0"/>
              <a:t>и </a:t>
            </a:r>
            <a:r>
              <a:rPr lang="ru-RU" i="1" smtClean="0"/>
              <a:t>английским</a:t>
            </a:r>
            <a:r>
              <a:rPr lang="ru-RU" smtClean="0"/>
              <a:t> языками.</a:t>
            </a:r>
          </a:p>
          <a:p>
            <a:pPr eaLnBrk="1" hangingPunct="1"/>
            <a:r>
              <a:rPr lang="ru-RU" smtClean="0"/>
              <a:t>Разработана и внедряется </a:t>
            </a:r>
            <a:r>
              <a:rPr lang="ru-RU" b="1" smtClean="0"/>
              <a:t>новая методика</a:t>
            </a:r>
            <a:r>
              <a:rPr lang="ru-RU" smtClean="0"/>
              <a:t> изучения </a:t>
            </a:r>
            <a:r>
              <a:rPr lang="ru-RU" b="1" smtClean="0"/>
              <a:t>казахского языка</a:t>
            </a:r>
            <a:r>
              <a:rPr lang="ru-RU" smtClean="0"/>
              <a:t> для русскоязычных школ.</a:t>
            </a:r>
          </a:p>
          <a:p>
            <a:pPr eaLnBrk="1" hangingPunct="1"/>
            <a:r>
              <a:rPr lang="ru-RU" smtClean="0"/>
              <a:t>Осовременить казахский язык , не утяжеляя </a:t>
            </a:r>
            <a:r>
              <a:rPr lang="ru-RU" b="1" smtClean="0"/>
              <a:t>избыточной терминологией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/>
              <a:t>перехода</a:t>
            </a:r>
            <a:r>
              <a:rPr lang="ru-RU" smtClean="0"/>
              <a:t> на латинский алфавит до 2025 года на всех уровнях образования.</a:t>
            </a:r>
          </a:p>
          <a:p>
            <a:pPr eaLnBrk="1" hangingPunct="1"/>
            <a:r>
              <a:rPr lang="ru-RU" smtClean="0"/>
              <a:t>С 2019 года будет начат переход к преподаванию на </a:t>
            </a:r>
            <a:r>
              <a:rPr lang="ru-RU" b="1" smtClean="0"/>
              <a:t>английском языке</a:t>
            </a:r>
            <a:r>
              <a:rPr lang="ru-RU" smtClean="0"/>
              <a:t> отдельных естественнонаучных дисциплин в </a:t>
            </a:r>
            <a:r>
              <a:rPr lang="ru-RU" b="1" smtClean="0"/>
              <a:t>10-м</a:t>
            </a:r>
            <a:r>
              <a:rPr lang="ru-RU" smtClean="0"/>
              <a:t> и </a:t>
            </a:r>
            <a:r>
              <a:rPr lang="ru-RU" b="1" smtClean="0"/>
              <a:t>11-м классах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825500" y="1403350"/>
            <a:ext cx="10579100" cy="4497388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«Новые возможности развития </a:t>
            </a:r>
            <a:br>
              <a:rPr lang="ru-RU" sz="6000" b="1" smtClean="0"/>
            </a:br>
            <a:r>
              <a:rPr lang="ru-RU" sz="6000" b="1" smtClean="0"/>
              <a:t>в условиях </a:t>
            </a:r>
            <a:br>
              <a:rPr lang="ru-RU" sz="6000" b="1" smtClean="0"/>
            </a:br>
            <a:r>
              <a:rPr lang="ru-RU" sz="6000" b="1" smtClean="0"/>
              <a:t>четвертой промышленной революции»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1800" y="3983038"/>
            <a:ext cx="11366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u="sng">
                <a:solidFill>
                  <a:srgbClr val="FF0000"/>
                </a:solidFill>
                <a:latin typeface="Century Gothic" pitchFamily="34" charset="0"/>
              </a:rPr>
              <a:t>четвертой промышленной </a:t>
            </a:r>
          </a:p>
          <a:p>
            <a:pPr algn="ctr"/>
            <a:r>
              <a:rPr lang="ru-RU" sz="6000" b="1" u="sng">
                <a:solidFill>
                  <a:srgbClr val="FF0000"/>
                </a:solidFill>
                <a:latin typeface="Century Gothic" pitchFamily="34" charset="0"/>
              </a:rPr>
              <a:t>революции»</a:t>
            </a:r>
            <a:endParaRPr lang="ru-RU" sz="6000" u="sng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1"/>
          </p:nvPr>
        </p:nvSpPr>
        <p:spPr>
          <a:xfrm>
            <a:off x="1589088" y="2052638"/>
            <a:ext cx="8947150" cy="4195762"/>
          </a:xfrm>
        </p:spPr>
        <p:txBody>
          <a:bodyPr/>
          <a:lstStyle/>
          <a:p>
            <a:pPr eaLnBrk="1" hangingPunct="1"/>
            <a:r>
              <a:rPr lang="ru-RU" smtClean="0"/>
              <a:t>продолжить реализацию проекта </a:t>
            </a:r>
            <a:r>
              <a:rPr lang="ru-RU" b="1" smtClean="0"/>
              <a:t>«Бесплатное профессионально-техническое образование для всех»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развивать </a:t>
            </a:r>
            <a:r>
              <a:rPr lang="ru-RU" b="1" smtClean="0"/>
              <a:t>вузовскую науку</a:t>
            </a:r>
            <a:r>
              <a:rPr lang="ru-RU" smtClean="0"/>
              <a:t> с приоритетом на исследования в </a:t>
            </a:r>
            <a:r>
              <a:rPr lang="ru-RU" i="1" smtClean="0"/>
              <a:t>металлургии, нефтегазохимии, АПК, био- </a:t>
            </a:r>
            <a:r>
              <a:rPr lang="ru-RU" smtClean="0"/>
              <a:t>и </a:t>
            </a:r>
            <a:r>
              <a:rPr lang="ru-RU" i="1" smtClean="0"/>
              <a:t>IT-технологиях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усилить переподготовку преподавателей, привлекать зарубежных менеджеров в вузы, открывать кампусы мировых университетов.</a:t>
            </a:r>
          </a:p>
          <a:p>
            <a:pPr eaLnBrk="1" hangingPunct="1"/>
            <a:r>
              <a:rPr lang="ru-RU" b="1" smtClean="0"/>
              <a:t>Идеалом нашего общества</a:t>
            </a:r>
            <a:r>
              <a:rPr lang="ru-RU" smtClean="0"/>
              <a:t> должен стать казахстанец, знающий свои историю, язык, культуру, при этом современный, владеющий иностранными языками, имеющий </a:t>
            </a:r>
            <a:r>
              <a:rPr lang="ru-RU" b="1" smtClean="0"/>
              <a:t>передовые и глобальные взгляды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/>
              <a:t>Современное здравоохранение должно </a:t>
            </a:r>
            <a:r>
              <a:rPr lang="ru-RU" b="1" dirty="0"/>
              <a:t>больше ориентироваться на профилактику </a:t>
            </a:r>
            <a:r>
              <a:rPr lang="ru-RU" b="1" dirty="0" smtClean="0"/>
              <a:t>заболеваний.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/>
              <a:t>разработать </a:t>
            </a:r>
            <a:r>
              <a:rPr lang="ru-RU" b="1" dirty="0"/>
              <a:t>новую модель гарантированного объема бесплатной медицинской помощи (ГОБМП</a:t>
            </a:r>
            <a:r>
              <a:rPr lang="ru-RU" b="1" dirty="0" smtClean="0"/>
              <a:t>).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/>
              <a:t>к внедрению в медицине технологий </a:t>
            </a:r>
            <a:r>
              <a:rPr lang="ru-RU" b="1" dirty="0"/>
              <a:t>генетического анализа</a:t>
            </a:r>
            <a:r>
              <a:rPr lang="ru-RU" dirty="0"/>
              <a:t>, </a:t>
            </a:r>
            <a:r>
              <a:rPr lang="ru-RU" b="1" dirty="0"/>
              <a:t>искусственного </a:t>
            </a:r>
            <a:r>
              <a:rPr lang="ru-RU" b="1" dirty="0" smtClean="0"/>
              <a:t>интеллекта.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/>
              <a:t>внедрение единой </a:t>
            </a:r>
            <a:r>
              <a:rPr lang="ru-RU" b="1" dirty="0"/>
              <a:t>электронной биржи </a:t>
            </a:r>
            <a:r>
              <a:rPr lang="ru-RU" b="1" dirty="0" smtClean="0"/>
              <a:t>труда.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/>
              <a:t>Трудовые книжки</a:t>
            </a:r>
            <a:r>
              <a:rPr lang="ru-RU" dirty="0"/>
              <a:t> </a:t>
            </a:r>
            <a:r>
              <a:rPr lang="ru-RU" dirty="0" smtClean="0"/>
              <a:t>перевести </a:t>
            </a:r>
            <a:r>
              <a:rPr lang="ru-RU" dirty="0"/>
              <a:t>в электронный формат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/>
              <a:t>Закон по электронной бирже труда</a:t>
            </a:r>
            <a:r>
              <a:rPr lang="ru-RU" dirty="0"/>
              <a:t> необходимо принять до 1 апреля 2018 года.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/>
              <a:t>Пенсионная система</a:t>
            </a:r>
            <a:r>
              <a:rPr lang="ru-RU" dirty="0"/>
              <a:t> теперь полностью привязана </a:t>
            </a:r>
            <a:r>
              <a:rPr lang="ru-RU" b="1" dirty="0"/>
              <a:t>к трудовому стажу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 1 января 2018 года </a:t>
            </a:r>
            <a:r>
              <a:rPr lang="ru-RU" b="1" smtClean="0"/>
              <a:t>солидарные пенсии</a:t>
            </a:r>
            <a:r>
              <a:rPr lang="ru-RU" smtClean="0"/>
              <a:t> выросли </a:t>
            </a:r>
            <a:r>
              <a:rPr lang="ru-RU" b="1" smtClean="0"/>
              <a:t>на 8%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Повышение </a:t>
            </a:r>
            <a:r>
              <a:rPr lang="ru-RU" b="1" smtClean="0"/>
              <a:t>пособий</a:t>
            </a:r>
            <a:r>
              <a:rPr lang="ru-RU" smtClean="0"/>
              <a:t> для инвалидов, семьям, потерявшим кормильца, воспитывающим детей-инвалидов, составило </a:t>
            </a:r>
            <a:r>
              <a:rPr lang="ru-RU" b="1" smtClean="0"/>
              <a:t>до 16%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С 1 июля 2018 года </a:t>
            </a:r>
            <a:r>
              <a:rPr lang="ru-RU" b="1" smtClean="0"/>
              <a:t>базовая пенсия</a:t>
            </a:r>
            <a:r>
              <a:rPr lang="ru-RU" smtClean="0"/>
              <a:t> увеличится в среднем </a:t>
            </a:r>
            <a:r>
              <a:rPr lang="ru-RU" b="1" smtClean="0"/>
              <a:t>в 1,8 раза</a:t>
            </a:r>
            <a:r>
              <a:rPr lang="ru-RU" smtClean="0"/>
              <a:t> в зависимости от </a:t>
            </a:r>
            <a:r>
              <a:rPr lang="ru-RU" b="1" smtClean="0"/>
              <a:t>трудового стажа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Для повышения престижа профессии учителя </a:t>
            </a:r>
            <a:r>
              <a:rPr lang="ru-RU" b="1" smtClean="0"/>
              <a:t>поручаю</a:t>
            </a:r>
            <a:r>
              <a:rPr lang="ru-RU" smtClean="0"/>
              <a:t> с    1 января 2018 года </a:t>
            </a:r>
            <a:r>
              <a:rPr lang="ru-RU" b="1" smtClean="0"/>
              <a:t>должностной оклад учителей</a:t>
            </a:r>
            <a:r>
              <a:rPr lang="ru-RU" smtClean="0"/>
              <a:t>, которые переходят </a:t>
            </a:r>
            <a:r>
              <a:rPr lang="ru-RU" b="1" smtClean="0"/>
              <a:t>на обновленное содержание</a:t>
            </a:r>
            <a:r>
              <a:rPr lang="ru-RU" smtClean="0"/>
              <a:t> учебного материала, </a:t>
            </a:r>
            <a:r>
              <a:rPr lang="ru-RU" b="1" smtClean="0"/>
              <a:t>увеличить на 30%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2018 году ввести </a:t>
            </a:r>
            <a:r>
              <a:rPr lang="ru-RU" b="1" smtClean="0"/>
              <a:t>новую сетку категорий</a:t>
            </a:r>
            <a:r>
              <a:rPr lang="ru-RU" smtClean="0"/>
              <a:t> для учителей, учитывающую уровень квалификации с увеличением разрывов между категориями.Категории необходимо присваивать через </a:t>
            </a:r>
            <a:r>
              <a:rPr lang="ru-RU" b="1" smtClean="0"/>
              <a:t>национальный квалификационный тест</a:t>
            </a:r>
            <a:r>
              <a:rPr lang="ru-RU" smtClean="0"/>
              <a:t>, как это делается во всем мире. В результате в зависимости от подтвержденной квалификации в целом </a:t>
            </a:r>
            <a:r>
              <a:rPr lang="ru-RU" b="1" smtClean="0"/>
              <a:t>заработная плата учителей </a:t>
            </a:r>
            <a:r>
              <a:rPr lang="ru-RU" smtClean="0"/>
              <a:t>вырастет </a:t>
            </a:r>
            <a:r>
              <a:rPr lang="ru-RU" b="1" smtClean="0"/>
              <a:t>от 30 до 50%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Эффективное государственное управление.</a:t>
            </a:r>
            <a:endParaRPr lang="ru-RU" smtClean="0"/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цифровизацию процессов</a:t>
            </a:r>
            <a:r>
              <a:rPr lang="ru-RU" smtClean="0"/>
              <a:t> получения бизнесом господдержки с ее оказанием по принципу </a:t>
            </a:r>
            <a:r>
              <a:rPr lang="ru-RU" b="1" smtClean="0"/>
              <a:t>«одного окна»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внедрение </a:t>
            </a:r>
            <a:r>
              <a:rPr lang="ru-RU" b="1" smtClean="0"/>
              <a:t>новой системы оплаты труда госслужащих</a:t>
            </a:r>
            <a:r>
              <a:rPr lang="ru-RU" smtClean="0"/>
              <a:t> на основе </a:t>
            </a:r>
            <a:r>
              <a:rPr lang="ru-RU" b="1" smtClean="0"/>
              <a:t>факторно-балльной шкалы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развитие</a:t>
            </a:r>
            <a:r>
              <a:rPr lang="ru-RU" b="1" smtClean="0"/>
              <a:t> въездного и внутреннего туризма.</a:t>
            </a:r>
          </a:p>
          <a:p>
            <a:pPr eaLnBrk="1" hangingPunct="1"/>
            <a:r>
              <a:rPr lang="ru-RU" smtClean="0"/>
              <a:t>Внедряя новые технологии, государству и компаниям следует обеспечивать </a:t>
            </a:r>
            <a:r>
              <a:rPr lang="ru-RU" b="1" smtClean="0"/>
              <a:t>надежную защиту</a:t>
            </a:r>
            <a:r>
              <a:rPr lang="ru-RU" smtClean="0"/>
              <a:t> своих </a:t>
            </a:r>
            <a:r>
              <a:rPr lang="ru-RU" b="1" smtClean="0"/>
              <a:t>информационных систем и устройств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/>
              <a:t>Кибербезопасности</a:t>
            </a:r>
            <a:r>
              <a:rPr lang="ru-RU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706438"/>
            <a:ext cx="9413875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Борьба с коррупцией и верховенство закона.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 3 последних года осуждено за коррупцию </a:t>
            </a:r>
            <a:r>
              <a:rPr lang="ru-RU" b="1" smtClean="0"/>
              <a:t>более 2,5 тысячи лиц</a:t>
            </a:r>
            <a:r>
              <a:rPr lang="ru-RU" smtClean="0"/>
              <a:t>, включая топ-чиновников и руководителей госкомпаний.</a:t>
            </a:r>
          </a:p>
          <a:p>
            <a:pPr eaLnBrk="1" hangingPunct="1"/>
            <a:r>
              <a:rPr lang="ru-RU" smtClean="0"/>
              <a:t>Важной является </a:t>
            </a:r>
            <a:r>
              <a:rPr lang="ru-RU" b="1" smtClean="0"/>
              <a:t>цифровизация процессов в госорганах</a:t>
            </a:r>
            <a:r>
              <a:rPr lang="ru-RU" smtClean="0"/>
              <a:t>, включая их взаимодействие с населением и бизнесом.</a:t>
            </a:r>
          </a:p>
          <a:p>
            <a:pPr eaLnBrk="1" hangingPunct="1"/>
            <a:r>
              <a:rPr lang="ru-RU" smtClean="0"/>
              <a:t>Расширены </a:t>
            </a:r>
            <a:r>
              <a:rPr lang="ru-RU" b="1" smtClean="0"/>
              <a:t>права адвокатов</a:t>
            </a:r>
            <a:r>
              <a:rPr lang="ru-RU" smtClean="0"/>
              <a:t>, а также </a:t>
            </a:r>
            <a:r>
              <a:rPr lang="ru-RU" b="1" smtClean="0"/>
              <a:t>судебный контроль на досудебной стадии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/>
              <a:t>Разграничены полномочия</a:t>
            </a:r>
            <a:r>
              <a:rPr lang="ru-RU" smtClean="0"/>
              <a:t> и </a:t>
            </a:r>
            <a:r>
              <a:rPr lang="ru-RU" b="1" smtClean="0"/>
              <a:t>зоны ответственности</a:t>
            </a:r>
            <a:r>
              <a:rPr lang="ru-RU" smtClean="0"/>
              <a:t> правоохранительных органов.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8" y="223838"/>
            <a:ext cx="6235700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«Умные города» для «умной нации».</a:t>
            </a:r>
            <a:endParaRPr lang="ru-RU" smtClean="0"/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2018 год – год </a:t>
            </a:r>
            <a:r>
              <a:rPr lang="ru-RU" b="1" smtClean="0"/>
              <a:t>20-летнего юбилея нашей столицы – Астаны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Нужно комплексно внедрять управление городской средой на основе </a:t>
            </a:r>
            <a:r>
              <a:rPr lang="ru-RU" b="1" smtClean="0"/>
              <a:t>концепции «Смарт Сити»</a:t>
            </a:r>
            <a:r>
              <a:rPr lang="ru-RU" smtClean="0"/>
              <a:t> и развития компетенций людей, переселяющихся в город.</a:t>
            </a:r>
          </a:p>
          <a:p>
            <a:pPr eaLnBrk="1" hangingPunct="1"/>
            <a:r>
              <a:rPr lang="ru-RU" b="1" smtClean="0"/>
              <a:t>«Умные города»</a:t>
            </a:r>
            <a:r>
              <a:rPr lang="ru-RU" smtClean="0"/>
              <a:t> станут </a:t>
            </a:r>
            <a:r>
              <a:rPr lang="ru-RU" b="1" smtClean="0"/>
              <a:t>локомотивами регионального развития</a:t>
            </a:r>
            <a:r>
              <a:rPr lang="ru-RU" smtClean="0"/>
              <a:t>, распространения инноваций и повышения качества жизни на всей территории страны.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212725"/>
            <a:ext cx="851535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593850" y="541338"/>
            <a:ext cx="9105900" cy="1400175"/>
          </a:xfrm>
        </p:spPr>
        <p:txBody>
          <a:bodyPr/>
          <a:lstStyle/>
          <a:p>
            <a:pPr algn="ctr" eaLnBrk="1" hangingPunct="1"/>
            <a:r>
              <a:rPr lang="ru-RU" b="1" smtClean="0"/>
              <a:t>Четвёртая промышленная революция</a:t>
            </a:r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95300" y="2763838"/>
            <a:ext cx="11303000" cy="3001962"/>
          </a:xfrm>
        </p:spPr>
        <p:txBody>
          <a:bodyPr/>
          <a:lstStyle/>
          <a:p>
            <a:pPr eaLnBrk="1" hangingPunct="1"/>
            <a:r>
              <a:rPr lang="ru-RU" sz="3600" smtClean="0"/>
              <a:t>«Индустрия 4.0» - суть ее в том, что сегодня материальный мир соединяется с виртуальным, в результате чего рождаются новые киберфизические комплексы, объединенные в одну цифровую экосистему.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 </a:t>
            </a: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http://www.akorda.kz/</a:t>
            </a:r>
            <a:endParaRPr lang="ru-RU" smtClean="0"/>
          </a:p>
          <a:p>
            <a:pPr eaLnBrk="1" hangingPunct="1"/>
            <a:r>
              <a:rPr lang="en-GB" smtClean="0">
                <a:hlinkClick r:id="rId3"/>
              </a:rPr>
              <a:t>http://www.forbes.ru</a:t>
            </a:r>
            <a:endParaRPr lang="ru-RU" smtClean="0"/>
          </a:p>
          <a:p>
            <a:pPr eaLnBrk="1" hangingPunct="1"/>
            <a:r>
              <a:rPr lang="en-GB" smtClean="0">
                <a:hlinkClick r:id="rId4"/>
              </a:rPr>
              <a:t>https://postnauka.ru</a:t>
            </a:r>
            <a:endParaRPr lang="ru-RU" smtClean="0"/>
          </a:p>
          <a:p>
            <a:pPr eaLnBrk="1" hangingPunct="1"/>
            <a:r>
              <a:rPr lang="en-GB" smtClean="0">
                <a:hlinkClick r:id="rId5"/>
              </a:rPr>
              <a:t>https://ru.wikipedia.org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300038"/>
            <a:ext cx="10039350" cy="6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331913" y="350838"/>
            <a:ext cx="9404350" cy="1400175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Состоит из 10 задач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013" y="1481138"/>
            <a:ext cx="10707687" cy="512286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i="1" dirty="0"/>
              <a:t>Индустриализация  </a:t>
            </a:r>
            <a:r>
              <a:rPr lang="ru-RU" b="1" i="1" dirty="0" smtClean="0"/>
              <a:t>флагман </a:t>
            </a:r>
            <a:r>
              <a:rPr lang="ru-RU" b="1" i="1" dirty="0"/>
              <a:t>внедрения новых технологий</a:t>
            </a:r>
            <a:r>
              <a:rPr lang="ru-RU" b="1" i="1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Дальнейшее развитие ресурсного потенциала.</a:t>
            </a:r>
            <a:endParaRPr lang="ru-RU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«Умные технологии» – шанс для рывка в развитии агропромышленного комплекса</a:t>
            </a:r>
            <a:r>
              <a:rPr lang="ru-RU" b="1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Повышение эффективности транспортно-логистической инфраструктуры</a:t>
            </a:r>
            <a:r>
              <a:rPr lang="ru-RU" b="1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Внедрение современных технологий в строительстве и коммунальном секторе</a:t>
            </a:r>
            <a:r>
              <a:rPr lang="ru-RU" b="1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«Перезагрузка» финансового сектора.</a:t>
            </a:r>
            <a:endParaRPr lang="ru-RU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Человеческий капитал – основа модернизации</a:t>
            </a:r>
            <a:r>
              <a:rPr lang="ru-RU" b="1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Эффективное государственное управление</a:t>
            </a:r>
            <a:r>
              <a:rPr lang="ru-RU" b="1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Борьба с коррупцией и верховенство закона</a:t>
            </a:r>
            <a:r>
              <a:rPr lang="ru-RU" b="1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«Умные города» для «умной нации».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b="1" i="1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03313" y="452438"/>
            <a:ext cx="9404350" cy="1400175"/>
          </a:xfrm>
        </p:spPr>
        <p:txBody>
          <a:bodyPr/>
          <a:lstStyle/>
          <a:p>
            <a:pPr algn="ctr" eaLnBrk="1" hangingPunct="1"/>
            <a:r>
              <a:rPr lang="ru-RU" b="1" smtClean="0"/>
              <a:t>Индустриализация флагман внедрения новых технологий.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331913" y="2065338"/>
            <a:ext cx="8947150" cy="419576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о</a:t>
            </a:r>
            <a:r>
              <a:rPr lang="ru-RU" smtClean="0"/>
              <a:t>риентир на </a:t>
            </a:r>
            <a:r>
              <a:rPr lang="ru-RU" b="1" smtClean="0"/>
              <a:t>обрабатывающий сектор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>
                <a:latin typeface="Arial" charset="0"/>
              </a:rPr>
              <a:t>м</a:t>
            </a:r>
            <a:r>
              <a:rPr lang="ru-RU" smtClean="0"/>
              <a:t>одернизацию и цифровизацию  предприятий с ориентацией на экспорт продукции.</a:t>
            </a:r>
          </a:p>
          <a:p>
            <a:pPr eaLnBrk="1" hangingPunct="1"/>
            <a:r>
              <a:rPr lang="ru-RU" b="1" smtClean="0">
                <a:latin typeface="Arial" charset="0"/>
              </a:rPr>
              <a:t>п</a:t>
            </a:r>
            <a:r>
              <a:rPr lang="ru-RU" b="1" smtClean="0"/>
              <a:t>илотный проект по оцифровке</a:t>
            </a:r>
            <a:r>
              <a:rPr lang="ru-RU" smtClean="0"/>
              <a:t> нескольких казахстанских промышленных предприятий.</a:t>
            </a:r>
          </a:p>
          <a:p>
            <a:pPr eaLnBrk="1" hangingPunct="1"/>
            <a:r>
              <a:rPr lang="ru-RU" smtClean="0">
                <a:latin typeface="Arial" charset="0"/>
              </a:rPr>
              <a:t>р</a:t>
            </a:r>
            <a:r>
              <a:rPr lang="ru-RU" smtClean="0"/>
              <a:t>азвитие </a:t>
            </a:r>
            <a:r>
              <a:rPr lang="ru-RU" b="1" smtClean="0"/>
              <a:t>IT-</a:t>
            </a:r>
            <a:r>
              <a:rPr lang="ru-RU" smtClean="0"/>
              <a:t> и </a:t>
            </a:r>
            <a:r>
              <a:rPr lang="ru-RU" b="1" smtClean="0"/>
              <a:t>инжиниринговых услуг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>
                <a:latin typeface="Arial" charset="0"/>
              </a:rPr>
              <a:t>с</a:t>
            </a:r>
            <a:r>
              <a:rPr lang="ru-RU" b="1" smtClean="0"/>
              <a:t>тимулирование спроса</a:t>
            </a:r>
            <a:r>
              <a:rPr lang="ru-RU" smtClean="0"/>
              <a:t> на новые технологии со стороны </a:t>
            </a:r>
            <a:r>
              <a:rPr lang="ru-RU" b="1" smtClean="0"/>
              <a:t>частного рынка </a:t>
            </a:r>
            <a:r>
              <a:rPr lang="ru-RU" smtClean="0"/>
              <a:t> </a:t>
            </a:r>
            <a:r>
              <a:rPr lang="ru-RU" b="1" smtClean="0"/>
              <a:t>финансирования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>
                <a:latin typeface="Arial" charset="0"/>
              </a:rPr>
              <a:t>а</a:t>
            </a:r>
            <a:r>
              <a:rPr lang="ru-RU" smtClean="0"/>
              <a:t>даптировать</a:t>
            </a:r>
            <a:r>
              <a:rPr lang="ru-RU" b="1" smtClean="0"/>
              <a:t> систему образования, коммуникации и сферу стандартизации</a:t>
            </a:r>
            <a:r>
              <a:rPr lang="ru-RU" smtClean="0"/>
              <a:t> под потребности новой индустриализации.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9688" y="782638"/>
            <a:ext cx="7470775" cy="5838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10517187" cy="1400175"/>
          </a:xfrm>
        </p:spPr>
        <p:txBody>
          <a:bodyPr/>
          <a:lstStyle/>
          <a:p>
            <a:pPr algn="ctr" eaLnBrk="1" hangingPunct="1"/>
            <a:r>
              <a:rPr lang="ru-RU" b="1" smtClean="0"/>
              <a:t>Дальнейшее развитие ресурсного потенциала.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331913" y="2166938"/>
            <a:ext cx="8947150" cy="3052762"/>
          </a:xfrm>
        </p:spPr>
        <p:txBody>
          <a:bodyPr/>
          <a:lstStyle/>
          <a:p>
            <a:pPr eaLnBrk="1" hangingPunct="1"/>
            <a:r>
              <a:rPr lang="ru-RU" b="1" smtClean="0"/>
              <a:t>Энергоэффективности  энергосбережение</a:t>
            </a:r>
            <a:r>
              <a:rPr lang="ru-RU" smtClean="0"/>
              <a:t> а также </a:t>
            </a:r>
            <a:r>
              <a:rPr lang="ru-RU" b="1" smtClean="0"/>
              <a:t>экологичности. </a:t>
            </a:r>
          </a:p>
          <a:p>
            <a:pPr eaLnBrk="1" hangingPunct="1"/>
            <a:r>
              <a:rPr lang="ru-RU" b="1" smtClean="0"/>
              <a:t>Возобновляемые источники энергии (ВИЭ)</a:t>
            </a:r>
            <a:r>
              <a:rPr lang="ru-RU" smtClean="0"/>
              <a:t> </a:t>
            </a:r>
          </a:p>
          <a:p>
            <a:pPr eaLnBrk="1" hangingPunct="1"/>
            <a:r>
              <a:rPr lang="ru-RU" smtClean="0"/>
              <a:t>Довести долю альтернативной энергии в Казахстане </a:t>
            </a:r>
            <a:r>
              <a:rPr lang="ru-RU" b="1" smtClean="0"/>
              <a:t>до 30% к 2030 году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Принять меры по современной утилизации и переработке </a:t>
            </a:r>
            <a:r>
              <a:rPr lang="ru-RU" b="1" smtClean="0"/>
              <a:t>твердо-бытовых отходов</a:t>
            </a:r>
            <a:r>
              <a:rPr lang="ru-RU" smtClean="0"/>
              <a:t> с широким вовлечением субъектов малого и среднего бизнеса.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5563" y="554038"/>
            <a:ext cx="8961437" cy="613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321</TotalTime>
  <Words>892</Words>
  <Application>Microsoft Office PowerPoint</Application>
  <PresentationFormat>Произвольный</PresentationFormat>
  <Paragraphs>105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Century Gothic</vt:lpstr>
      <vt:lpstr>Wingdings 3</vt:lpstr>
      <vt:lpstr>Calibri</vt:lpstr>
      <vt:lpstr>Ион</vt:lpstr>
      <vt:lpstr>Ион</vt:lpstr>
      <vt:lpstr>Ион</vt:lpstr>
      <vt:lpstr>Ион</vt:lpstr>
      <vt:lpstr>Послание Президента Республики Казахстан  Н. Назарбаева народу Казахстана. </vt:lpstr>
      <vt:lpstr>«Новые возможности развития  в условиях  четвертой промышленной революции»</vt:lpstr>
      <vt:lpstr>Четвёртая промышленная революция</vt:lpstr>
      <vt:lpstr>Слайд 4</vt:lpstr>
      <vt:lpstr>Состоит из 10 задач  </vt:lpstr>
      <vt:lpstr>Индустриализация флагман внедрения новых технологий. </vt:lpstr>
      <vt:lpstr>Слайд 7</vt:lpstr>
      <vt:lpstr>Дальнейшее развитие ресурсного потенциала. </vt:lpstr>
      <vt:lpstr>Слайд 9</vt:lpstr>
      <vt:lpstr>«Умные технологии» – шанс для рывка в развитии агропромышленного комплекса.</vt:lpstr>
      <vt:lpstr>Слайд 11</vt:lpstr>
      <vt:lpstr>Повышение эффективности транспортно-логистической инфраструктуры.</vt:lpstr>
      <vt:lpstr>Слайд 13</vt:lpstr>
      <vt:lpstr>Внедрение современных технологий в строительстве и коммунальном секторе. </vt:lpstr>
      <vt:lpstr>Слайд 15</vt:lpstr>
      <vt:lpstr>«Перезагрузка» финансового сектора.</vt:lpstr>
      <vt:lpstr>Слайд 17</vt:lpstr>
      <vt:lpstr>Человеческий капитал – основа модернизации. </vt:lpstr>
      <vt:lpstr>Слайд 19</vt:lpstr>
      <vt:lpstr>Слайд 20</vt:lpstr>
      <vt:lpstr>Слайд 21</vt:lpstr>
      <vt:lpstr>Слайд 22</vt:lpstr>
      <vt:lpstr>Слайд 23</vt:lpstr>
      <vt:lpstr>Эффективное государственное управление.</vt:lpstr>
      <vt:lpstr>Слайд 25</vt:lpstr>
      <vt:lpstr>Борьба с коррупцией и верховенство закона. </vt:lpstr>
      <vt:lpstr>Слайд 27</vt:lpstr>
      <vt:lpstr>«Умные города» для «умной нации».</vt:lpstr>
      <vt:lpstr>Слайд 29</vt:lpstr>
      <vt:lpstr>Литература </vt:lpstr>
    </vt:vector>
  </TitlesOfParts>
  <Company>kapibara13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Послание Президента Республики Казахстан  Н. Назарбаева народу Казахстана. </dc:title>
  <dc:creator>Beisenbecov Miras</dc:creator>
  <cp:keywords>Poslanie 2018</cp:keywords>
  <cp:lastModifiedBy>История</cp:lastModifiedBy>
  <cp:revision>27</cp:revision>
  <dcterms:created xsi:type="dcterms:W3CDTF">2018-01-10T15:15:43Z</dcterms:created>
  <dcterms:modified xsi:type="dcterms:W3CDTF">2018-01-11T06:18:55Z</dcterms:modified>
</cp:coreProperties>
</file>